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7" r:id="rId3"/>
    <p:sldId id="282" r:id="rId4"/>
    <p:sldId id="308" r:id="rId5"/>
    <p:sldId id="262" r:id="rId7"/>
    <p:sldId id="310" r:id="rId8"/>
    <p:sldId id="311" r:id="rId9"/>
    <p:sldId id="312" r:id="rId10"/>
    <p:sldId id="319" r:id="rId11"/>
    <p:sldId id="313" r:id="rId12"/>
    <p:sldId id="315" r:id="rId13"/>
    <p:sldId id="316" r:id="rId14"/>
    <p:sldId id="317" r:id="rId15"/>
    <p:sldId id="318" r:id="rId16"/>
    <p:sldId id="281" r:id="rId17"/>
  </p:sldIdLst>
  <p:sldSz cx="24384000" cy="13716000"/>
  <p:notesSz cx="6858000" cy="9144000"/>
  <p:embeddedFontLst>
    <p:embeddedFont>
      <p:font typeface="微软雅黑" panose="020B0503020204020204" charset="-122"/>
      <p:regular r:id="rId21"/>
    </p:embeddedFont>
  </p:embeddedFontLst>
  <p:custDataLst>
    <p:tags r:id="rId22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4C9956"/>
    <a:srgbClr val="1C5C83"/>
    <a:srgbClr val="1B5274"/>
    <a:srgbClr val="18445E"/>
    <a:srgbClr val="112A38"/>
    <a:srgbClr val="052739"/>
    <a:srgbClr val="459B57"/>
    <a:srgbClr val="001D2C"/>
    <a:srgbClr val="249B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44.xml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B0A19A7E-B429-5F46-8493-1CFE139D8BEE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C61E-EBB4-264B-B745-3CB39646FA04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9" name="矩形 68"/>
          <p:cNvSpPr/>
          <p:nvPr userDrawn="1"/>
        </p:nvSpPr>
        <p:spPr>
          <a:xfrm>
            <a:off x="8682" y="12758862"/>
            <a:ext cx="24375318" cy="962472"/>
          </a:xfrm>
          <a:prstGeom prst="rect">
            <a:avLst/>
          </a:prstGeom>
          <a:solidFill>
            <a:srgbClr val="45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正方形"/>
          <p:cNvSpPr/>
          <p:nvPr userDrawn="1"/>
        </p:nvSpPr>
        <p:spPr>
          <a:xfrm>
            <a:off x="248792" y="171538"/>
            <a:ext cx="939654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2" name="图像" descr="图像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5518" y="337666"/>
            <a:ext cx="706202" cy="6073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矩形"/>
          <p:cNvSpPr/>
          <p:nvPr userDrawn="1"/>
        </p:nvSpPr>
        <p:spPr>
          <a:xfrm>
            <a:off x="-286" y="17153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0" marR="0" indent="355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0" marR="0" indent="711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0" marR="0" indent="1066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0" marR="0" indent="1422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image" Target="../media/image1.png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3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像" descr="图像"/>
          <p:cNvPicPr>
            <a:picLocks noChangeAspect="1"/>
          </p:cNvPicPr>
          <p:nvPr/>
        </p:nvPicPr>
        <p:blipFill>
          <a:blip r:embed="rId1"/>
          <a:srcRect l="26803" b="53829"/>
          <a:stretch>
            <a:fillRect/>
          </a:stretch>
        </p:blipFill>
        <p:spPr>
          <a:xfrm>
            <a:off x="-679208" y="0"/>
            <a:ext cx="2507090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封面2汇报内容大标题"/>
          <p:cNvSpPr txBox="1"/>
          <p:nvPr/>
        </p:nvSpPr>
        <p:spPr>
          <a:xfrm>
            <a:off x="1256927" y="4770335"/>
            <a:ext cx="8864600" cy="18713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9200" b="0">
                <a:solidFill>
                  <a:srgbClr val="FFFFF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sz="11500">
                <a:latin typeface="微软雅黑" panose="020B0503020204020204" charset="-122"/>
                <a:ea typeface="微软雅黑" panose="020B0503020204020204" charset="-122"/>
              </a:rPr>
              <a:t>试用中期述职</a:t>
            </a:r>
            <a:endParaRPr lang="zh-CN" sz="1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MAKE VAPE TRADE EASY"/>
          <p:cNvSpPr txBox="1"/>
          <p:nvPr/>
        </p:nvSpPr>
        <p:spPr>
          <a:xfrm>
            <a:off x="23267432" y="1535315"/>
            <a:ext cx="444501" cy="11407370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700" b="0" spc="2808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t>MAKE VAPE TRADE EASY</a:t>
            </a:r>
          </a:p>
        </p:txBody>
      </p:sp>
      <p:sp>
        <p:nvSpPr>
          <p:cNvPr id="32" name="汇报内容小标题&amp;摘要&amp;描述性文字"/>
          <p:cNvSpPr txBox="1"/>
          <p:nvPr/>
        </p:nvSpPr>
        <p:spPr>
          <a:xfrm>
            <a:off x="1249680" y="5885815"/>
            <a:ext cx="11028680" cy="37496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>
            <a:lvl1pPr algn="l">
              <a:defRPr sz="4600" b="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pPr>
              <a:lnSpc>
                <a:spcPct val="180000"/>
              </a:lnSpc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研发工程部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雾化开发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丘德新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直属主管：陈柳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城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2019-08-30"/>
          <p:cNvSpPr txBox="1"/>
          <p:nvPr/>
        </p:nvSpPr>
        <p:spPr>
          <a:xfrm>
            <a:off x="1180727" y="12336931"/>
            <a:ext cx="2921000" cy="563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t>20</a:t>
            </a:r>
            <a:r>
              <a:rPr lang="en-US"/>
              <a:t>25</a:t>
            </a:r>
            <a:r>
              <a:t>-</a:t>
            </a:r>
            <a:r>
              <a:rPr lang="en-US"/>
              <a:t>12</a:t>
            </a:r>
            <a:r>
              <a:t>-</a:t>
            </a:r>
            <a:r>
              <a:rPr lang="en-US"/>
              <a:t>22</a:t>
            </a:r>
            <a:endParaRPr lang="en-US"/>
          </a:p>
        </p:txBody>
      </p:sp>
      <p:pic>
        <p:nvPicPr>
          <p:cNvPr id="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33" y="1465746"/>
            <a:ext cx="2506628" cy="17961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7" name="汇报内容大标题"/>
          <p:cNvSpPr txBox="1"/>
          <p:nvPr/>
        </p:nvSpPr>
        <p:spPr>
          <a:xfrm>
            <a:off x="1384933" y="338786"/>
            <a:ext cx="124841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工作中存在的不足与改进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计划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0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1" name="01"/>
          <p:cNvSpPr txBox="1"/>
          <p:nvPr/>
        </p:nvSpPr>
        <p:spPr>
          <a:xfrm>
            <a:off x="23383368" y="1039233"/>
            <a:ext cx="533400" cy="5473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3" name="形状"/>
          <p:cNvSpPr/>
          <p:nvPr/>
        </p:nvSpPr>
        <p:spPr>
          <a:xfrm>
            <a:off x="1020340" y="3317136"/>
            <a:ext cx="3766054" cy="378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449" extrusionOk="0">
                <a:moveTo>
                  <a:pt x="13560" y="19857"/>
                </a:moveTo>
                <a:cubicBezTo>
                  <a:pt x="14412" y="16788"/>
                  <a:pt x="16800" y="14401"/>
                  <a:pt x="19812" y="13548"/>
                </a:cubicBezTo>
                <a:cubicBezTo>
                  <a:pt x="20779" y="13321"/>
                  <a:pt x="21404" y="12411"/>
                  <a:pt x="21404" y="11445"/>
                </a:cubicBezTo>
                <a:cubicBezTo>
                  <a:pt x="21404" y="2180"/>
                  <a:pt x="21404" y="2180"/>
                  <a:pt x="21404" y="2180"/>
                </a:cubicBezTo>
                <a:cubicBezTo>
                  <a:pt x="21404" y="815"/>
                  <a:pt x="20267" y="-151"/>
                  <a:pt x="18960" y="20"/>
                </a:cubicBezTo>
                <a:cubicBezTo>
                  <a:pt x="9183" y="1497"/>
                  <a:pt x="1452" y="9228"/>
                  <a:pt x="31" y="18948"/>
                </a:cubicBezTo>
                <a:cubicBezTo>
                  <a:pt x="-196" y="20312"/>
                  <a:pt x="827" y="21449"/>
                  <a:pt x="2191" y="21449"/>
                </a:cubicBezTo>
                <a:cubicBezTo>
                  <a:pt x="11457" y="21449"/>
                  <a:pt x="11457" y="21449"/>
                  <a:pt x="11457" y="21449"/>
                </a:cubicBezTo>
                <a:cubicBezTo>
                  <a:pt x="12423" y="21449"/>
                  <a:pt x="13276" y="20824"/>
                  <a:pt x="13560" y="19857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4" name="形状"/>
          <p:cNvSpPr/>
          <p:nvPr/>
        </p:nvSpPr>
        <p:spPr>
          <a:xfrm>
            <a:off x="5088016" y="3317136"/>
            <a:ext cx="3775583" cy="378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49" extrusionOk="0">
                <a:moveTo>
                  <a:pt x="1644" y="13548"/>
                </a:moveTo>
                <a:cubicBezTo>
                  <a:pt x="4649" y="14401"/>
                  <a:pt x="7030" y="16788"/>
                  <a:pt x="7880" y="19857"/>
                </a:cubicBezTo>
                <a:cubicBezTo>
                  <a:pt x="8164" y="20824"/>
                  <a:pt x="9014" y="21449"/>
                  <a:pt x="9978" y="21449"/>
                </a:cubicBezTo>
                <a:cubicBezTo>
                  <a:pt x="19219" y="21449"/>
                  <a:pt x="19219" y="21449"/>
                  <a:pt x="19219" y="21449"/>
                </a:cubicBezTo>
                <a:cubicBezTo>
                  <a:pt x="20580" y="21449"/>
                  <a:pt x="21600" y="20312"/>
                  <a:pt x="21373" y="18948"/>
                </a:cubicBezTo>
                <a:cubicBezTo>
                  <a:pt x="19956" y="9228"/>
                  <a:pt x="12246" y="1497"/>
                  <a:pt x="2494" y="20"/>
                </a:cubicBezTo>
                <a:cubicBezTo>
                  <a:pt x="1191" y="-151"/>
                  <a:pt x="0" y="815"/>
                  <a:pt x="0" y="2180"/>
                </a:cubicBezTo>
                <a:cubicBezTo>
                  <a:pt x="0" y="11445"/>
                  <a:pt x="0" y="11445"/>
                  <a:pt x="0" y="11445"/>
                </a:cubicBezTo>
                <a:cubicBezTo>
                  <a:pt x="0" y="12411"/>
                  <a:pt x="680" y="13321"/>
                  <a:pt x="1644" y="13548"/>
                </a:cubicBezTo>
                <a:close/>
              </a:path>
            </a:pathLst>
          </a:custGeom>
          <a:solidFill>
            <a:srgbClr val="0F2738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5" name="形状"/>
          <p:cNvSpPr/>
          <p:nvPr/>
        </p:nvSpPr>
        <p:spPr>
          <a:xfrm>
            <a:off x="5088016" y="7398969"/>
            <a:ext cx="3775583" cy="378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48" extrusionOk="0">
                <a:moveTo>
                  <a:pt x="7880" y="1587"/>
                </a:moveTo>
                <a:cubicBezTo>
                  <a:pt x="7030" y="4649"/>
                  <a:pt x="4649" y="7030"/>
                  <a:pt x="1644" y="7880"/>
                </a:cubicBezTo>
                <a:cubicBezTo>
                  <a:pt x="680" y="8164"/>
                  <a:pt x="0" y="9014"/>
                  <a:pt x="0" y="9978"/>
                </a:cubicBezTo>
                <a:cubicBezTo>
                  <a:pt x="0" y="19276"/>
                  <a:pt x="0" y="19276"/>
                  <a:pt x="0" y="19276"/>
                </a:cubicBezTo>
                <a:cubicBezTo>
                  <a:pt x="0" y="20580"/>
                  <a:pt x="1191" y="21600"/>
                  <a:pt x="2494" y="21430"/>
                </a:cubicBezTo>
                <a:cubicBezTo>
                  <a:pt x="12246" y="19956"/>
                  <a:pt x="19956" y="12246"/>
                  <a:pt x="21373" y="2494"/>
                </a:cubicBezTo>
                <a:cubicBezTo>
                  <a:pt x="21600" y="1191"/>
                  <a:pt x="20580" y="0"/>
                  <a:pt x="19219" y="0"/>
                </a:cubicBezTo>
                <a:cubicBezTo>
                  <a:pt x="9978" y="0"/>
                  <a:pt x="9978" y="0"/>
                  <a:pt x="9978" y="0"/>
                </a:cubicBezTo>
                <a:cubicBezTo>
                  <a:pt x="9014" y="0"/>
                  <a:pt x="8164" y="680"/>
                  <a:pt x="7880" y="1587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6" name="形状"/>
          <p:cNvSpPr/>
          <p:nvPr/>
        </p:nvSpPr>
        <p:spPr>
          <a:xfrm>
            <a:off x="1020340" y="7398969"/>
            <a:ext cx="3766054" cy="378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448" extrusionOk="0">
                <a:moveTo>
                  <a:pt x="19812" y="7880"/>
                </a:moveTo>
                <a:cubicBezTo>
                  <a:pt x="16800" y="7030"/>
                  <a:pt x="14412" y="4649"/>
                  <a:pt x="13560" y="1587"/>
                </a:cubicBezTo>
                <a:cubicBezTo>
                  <a:pt x="13276" y="680"/>
                  <a:pt x="12423" y="0"/>
                  <a:pt x="11457" y="0"/>
                </a:cubicBezTo>
                <a:cubicBezTo>
                  <a:pt x="2191" y="0"/>
                  <a:pt x="2191" y="0"/>
                  <a:pt x="2191" y="0"/>
                </a:cubicBezTo>
                <a:cubicBezTo>
                  <a:pt x="827" y="0"/>
                  <a:pt x="-196" y="1191"/>
                  <a:pt x="31" y="2494"/>
                </a:cubicBezTo>
                <a:cubicBezTo>
                  <a:pt x="1452" y="12246"/>
                  <a:pt x="9183" y="19956"/>
                  <a:pt x="18960" y="21430"/>
                </a:cubicBezTo>
                <a:cubicBezTo>
                  <a:pt x="20267" y="21600"/>
                  <a:pt x="21404" y="20580"/>
                  <a:pt x="21404" y="19276"/>
                </a:cubicBezTo>
                <a:cubicBezTo>
                  <a:pt x="21404" y="9978"/>
                  <a:pt x="21404" y="9978"/>
                  <a:pt x="21404" y="9978"/>
                </a:cubicBezTo>
                <a:cubicBezTo>
                  <a:pt x="21404" y="9014"/>
                  <a:pt x="20779" y="8164"/>
                  <a:pt x="19812" y="7880"/>
                </a:cubicBezTo>
                <a:close/>
              </a:path>
            </a:pathLst>
          </a:custGeom>
          <a:solidFill>
            <a:srgbClr val="0F2738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" name="01"/>
          <p:cNvSpPr txBox="1"/>
          <p:nvPr/>
        </p:nvSpPr>
        <p:spPr>
          <a:xfrm>
            <a:off x="1251328" y="6179615"/>
            <a:ext cx="716827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8" name="02"/>
          <p:cNvSpPr txBox="1"/>
          <p:nvPr/>
        </p:nvSpPr>
        <p:spPr>
          <a:xfrm>
            <a:off x="5364669" y="3543094"/>
            <a:ext cx="716827" cy="816096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9" name="03"/>
          <p:cNvSpPr txBox="1"/>
          <p:nvPr/>
        </p:nvSpPr>
        <p:spPr>
          <a:xfrm>
            <a:off x="7743460" y="7616026"/>
            <a:ext cx="716826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0" name="04"/>
          <p:cNvSpPr txBox="1"/>
          <p:nvPr/>
        </p:nvSpPr>
        <p:spPr>
          <a:xfrm>
            <a:off x="3796795" y="10069176"/>
            <a:ext cx="716827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2" name="形状"/>
          <p:cNvSpPr/>
          <p:nvPr/>
        </p:nvSpPr>
        <p:spPr>
          <a:xfrm>
            <a:off x="3637734" y="3872669"/>
            <a:ext cx="614429" cy="617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43" y="0"/>
                </a:moveTo>
                <a:cubicBezTo>
                  <a:pt x="14561" y="0"/>
                  <a:pt x="16682" y="289"/>
                  <a:pt x="18225" y="771"/>
                </a:cubicBezTo>
                <a:cubicBezTo>
                  <a:pt x="21021" y="1543"/>
                  <a:pt x="21600" y="2893"/>
                  <a:pt x="21600" y="3857"/>
                </a:cubicBezTo>
                <a:cubicBezTo>
                  <a:pt x="21600" y="4436"/>
                  <a:pt x="21407" y="5207"/>
                  <a:pt x="20539" y="5882"/>
                </a:cubicBezTo>
                <a:cubicBezTo>
                  <a:pt x="20250" y="6075"/>
                  <a:pt x="20057" y="6461"/>
                  <a:pt x="20057" y="6846"/>
                </a:cubicBezTo>
                <a:cubicBezTo>
                  <a:pt x="20057" y="6846"/>
                  <a:pt x="20057" y="6846"/>
                  <a:pt x="20057" y="19286"/>
                </a:cubicBezTo>
                <a:cubicBezTo>
                  <a:pt x="20057" y="20539"/>
                  <a:pt x="16586" y="21600"/>
                  <a:pt x="12343" y="21600"/>
                </a:cubicBezTo>
                <a:cubicBezTo>
                  <a:pt x="8100" y="21600"/>
                  <a:pt x="4629" y="20539"/>
                  <a:pt x="4629" y="19286"/>
                </a:cubicBezTo>
                <a:cubicBezTo>
                  <a:pt x="4629" y="19286"/>
                  <a:pt x="4629" y="19286"/>
                  <a:pt x="4629" y="13693"/>
                </a:cubicBezTo>
                <a:cubicBezTo>
                  <a:pt x="5304" y="13789"/>
                  <a:pt x="6075" y="13886"/>
                  <a:pt x="6846" y="13886"/>
                </a:cubicBezTo>
                <a:cubicBezTo>
                  <a:pt x="8679" y="13886"/>
                  <a:pt x="10318" y="13500"/>
                  <a:pt x="11571" y="12921"/>
                </a:cubicBezTo>
                <a:cubicBezTo>
                  <a:pt x="11861" y="13018"/>
                  <a:pt x="12054" y="13114"/>
                  <a:pt x="12343" y="13114"/>
                </a:cubicBezTo>
                <a:cubicBezTo>
                  <a:pt x="13307" y="13114"/>
                  <a:pt x="14079" y="12246"/>
                  <a:pt x="13886" y="11186"/>
                </a:cubicBezTo>
                <a:cubicBezTo>
                  <a:pt x="13693" y="10607"/>
                  <a:pt x="13307" y="10221"/>
                  <a:pt x="12729" y="10029"/>
                </a:cubicBezTo>
                <a:cubicBezTo>
                  <a:pt x="11668" y="9836"/>
                  <a:pt x="10800" y="10607"/>
                  <a:pt x="10800" y="11571"/>
                </a:cubicBezTo>
                <a:cubicBezTo>
                  <a:pt x="9739" y="12054"/>
                  <a:pt x="8389" y="12343"/>
                  <a:pt x="6846" y="12343"/>
                </a:cubicBezTo>
                <a:cubicBezTo>
                  <a:pt x="6750" y="12343"/>
                  <a:pt x="6557" y="12343"/>
                  <a:pt x="6461" y="12343"/>
                </a:cubicBezTo>
                <a:cubicBezTo>
                  <a:pt x="2796" y="12343"/>
                  <a:pt x="0" y="10800"/>
                  <a:pt x="0" y="8775"/>
                </a:cubicBezTo>
                <a:cubicBezTo>
                  <a:pt x="0" y="7618"/>
                  <a:pt x="868" y="6654"/>
                  <a:pt x="2411" y="5979"/>
                </a:cubicBezTo>
                <a:cubicBezTo>
                  <a:pt x="2507" y="5979"/>
                  <a:pt x="2507" y="5979"/>
                  <a:pt x="2604" y="6075"/>
                </a:cubicBezTo>
                <a:cubicBezTo>
                  <a:pt x="2893" y="6268"/>
                  <a:pt x="3086" y="6654"/>
                  <a:pt x="3086" y="7039"/>
                </a:cubicBezTo>
                <a:cubicBezTo>
                  <a:pt x="3086" y="7039"/>
                  <a:pt x="3086" y="7039"/>
                  <a:pt x="3086" y="7136"/>
                </a:cubicBezTo>
                <a:cubicBezTo>
                  <a:pt x="3086" y="7329"/>
                  <a:pt x="2989" y="7425"/>
                  <a:pt x="2893" y="7521"/>
                </a:cubicBezTo>
                <a:cubicBezTo>
                  <a:pt x="2025" y="7907"/>
                  <a:pt x="1543" y="8389"/>
                  <a:pt x="1543" y="8775"/>
                </a:cubicBezTo>
                <a:cubicBezTo>
                  <a:pt x="1543" y="9354"/>
                  <a:pt x="2411" y="10125"/>
                  <a:pt x="3954" y="10511"/>
                </a:cubicBezTo>
                <a:cubicBezTo>
                  <a:pt x="4339" y="10607"/>
                  <a:pt x="4629" y="10318"/>
                  <a:pt x="4629" y="10029"/>
                </a:cubicBezTo>
                <a:cubicBezTo>
                  <a:pt x="4629" y="10029"/>
                  <a:pt x="4629" y="10029"/>
                  <a:pt x="4629" y="6846"/>
                </a:cubicBezTo>
                <a:cubicBezTo>
                  <a:pt x="4629" y="6461"/>
                  <a:pt x="4436" y="6075"/>
                  <a:pt x="4146" y="5882"/>
                </a:cubicBezTo>
                <a:cubicBezTo>
                  <a:pt x="3279" y="5207"/>
                  <a:pt x="3086" y="4436"/>
                  <a:pt x="3086" y="3857"/>
                </a:cubicBezTo>
                <a:cubicBezTo>
                  <a:pt x="3086" y="2893"/>
                  <a:pt x="3664" y="1543"/>
                  <a:pt x="6461" y="771"/>
                </a:cubicBezTo>
                <a:cubicBezTo>
                  <a:pt x="8004" y="289"/>
                  <a:pt x="10125" y="0"/>
                  <a:pt x="1234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3" name="形状"/>
          <p:cNvSpPr/>
          <p:nvPr/>
        </p:nvSpPr>
        <p:spPr>
          <a:xfrm>
            <a:off x="7794659" y="6045870"/>
            <a:ext cx="614429" cy="615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extrusionOk="0">
                <a:moveTo>
                  <a:pt x="8273" y="19906"/>
                </a:moveTo>
                <a:cubicBezTo>
                  <a:pt x="8273" y="19906"/>
                  <a:pt x="8273" y="19906"/>
                  <a:pt x="13503" y="19906"/>
                </a:cubicBezTo>
                <a:cubicBezTo>
                  <a:pt x="13697" y="19906"/>
                  <a:pt x="13793" y="20095"/>
                  <a:pt x="13697" y="20189"/>
                </a:cubicBezTo>
                <a:cubicBezTo>
                  <a:pt x="13019" y="20944"/>
                  <a:pt x="11953" y="21416"/>
                  <a:pt x="10888" y="21416"/>
                </a:cubicBezTo>
                <a:cubicBezTo>
                  <a:pt x="9823" y="21416"/>
                  <a:pt x="8757" y="20944"/>
                  <a:pt x="8079" y="20189"/>
                </a:cubicBezTo>
                <a:cubicBezTo>
                  <a:pt x="7983" y="20095"/>
                  <a:pt x="8079" y="19906"/>
                  <a:pt x="8273" y="19906"/>
                </a:cubicBezTo>
                <a:close/>
                <a:moveTo>
                  <a:pt x="13793" y="6857"/>
                </a:moveTo>
                <a:cubicBezTo>
                  <a:pt x="13552" y="6845"/>
                  <a:pt x="13310" y="6916"/>
                  <a:pt x="13118" y="7107"/>
                </a:cubicBezTo>
                <a:cubicBezTo>
                  <a:pt x="13118" y="7107"/>
                  <a:pt x="13118" y="7107"/>
                  <a:pt x="10513" y="9584"/>
                </a:cubicBezTo>
                <a:cubicBezTo>
                  <a:pt x="10223" y="9965"/>
                  <a:pt x="9644" y="9965"/>
                  <a:pt x="9258" y="9584"/>
                </a:cubicBezTo>
                <a:cubicBezTo>
                  <a:pt x="9258" y="9584"/>
                  <a:pt x="9258" y="9584"/>
                  <a:pt x="8680" y="9012"/>
                </a:cubicBezTo>
                <a:cubicBezTo>
                  <a:pt x="8390" y="8726"/>
                  <a:pt x="7811" y="8726"/>
                  <a:pt x="7425" y="9012"/>
                </a:cubicBezTo>
                <a:cubicBezTo>
                  <a:pt x="7425" y="9012"/>
                  <a:pt x="7425" y="9012"/>
                  <a:pt x="7039" y="9393"/>
                </a:cubicBezTo>
                <a:cubicBezTo>
                  <a:pt x="6750" y="9679"/>
                  <a:pt x="6750" y="10250"/>
                  <a:pt x="7039" y="10631"/>
                </a:cubicBezTo>
                <a:cubicBezTo>
                  <a:pt x="7039" y="10631"/>
                  <a:pt x="7039" y="10631"/>
                  <a:pt x="8390" y="11965"/>
                </a:cubicBezTo>
                <a:cubicBezTo>
                  <a:pt x="9258" y="12822"/>
                  <a:pt x="10513" y="12822"/>
                  <a:pt x="11381" y="11965"/>
                </a:cubicBezTo>
                <a:cubicBezTo>
                  <a:pt x="11381" y="11965"/>
                  <a:pt x="11381" y="11965"/>
                  <a:pt x="14758" y="8726"/>
                </a:cubicBezTo>
                <a:cubicBezTo>
                  <a:pt x="15144" y="8440"/>
                  <a:pt x="15144" y="7869"/>
                  <a:pt x="14758" y="7488"/>
                </a:cubicBezTo>
                <a:cubicBezTo>
                  <a:pt x="14758" y="7488"/>
                  <a:pt x="14758" y="7488"/>
                  <a:pt x="14468" y="7107"/>
                </a:cubicBezTo>
                <a:cubicBezTo>
                  <a:pt x="14275" y="6964"/>
                  <a:pt x="14034" y="6869"/>
                  <a:pt x="13793" y="6857"/>
                </a:cubicBezTo>
                <a:close/>
                <a:moveTo>
                  <a:pt x="11282" y="7"/>
                </a:moveTo>
                <a:cubicBezTo>
                  <a:pt x="15429" y="198"/>
                  <a:pt x="18707" y="3735"/>
                  <a:pt x="18611" y="7941"/>
                </a:cubicBezTo>
                <a:cubicBezTo>
                  <a:pt x="18611" y="7941"/>
                  <a:pt x="18611" y="7941"/>
                  <a:pt x="18611" y="10330"/>
                </a:cubicBezTo>
                <a:cubicBezTo>
                  <a:pt x="18611" y="12624"/>
                  <a:pt x="19479" y="14727"/>
                  <a:pt x="21021" y="16352"/>
                </a:cubicBezTo>
                <a:lnTo>
                  <a:pt x="21311" y="16639"/>
                </a:lnTo>
                <a:cubicBezTo>
                  <a:pt x="21504" y="16830"/>
                  <a:pt x="21600" y="17117"/>
                  <a:pt x="21600" y="17308"/>
                </a:cubicBezTo>
                <a:cubicBezTo>
                  <a:pt x="21600" y="17308"/>
                  <a:pt x="21600" y="17308"/>
                  <a:pt x="21600" y="17594"/>
                </a:cubicBezTo>
                <a:cubicBezTo>
                  <a:pt x="21600" y="18072"/>
                  <a:pt x="21214" y="18455"/>
                  <a:pt x="20636" y="18455"/>
                </a:cubicBezTo>
                <a:cubicBezTo>
                  <a:pt x="20636" y="18455"/>
                  <a:pt x="20636" y="18455"/>
                  <a:pt x="964" y="18264"/>
                </a:cubicBezTo>
                <a:cubicBezTo>
                  <a:pt x="386" y="18264"/>
                  <a:pt x="0" y="17786"/>
                  <a:pt x="0" y="17308"/>
                </a:cubicBezTo>
                <a:cubicBezTo>
                  <a:pt x="0" y="17308"/>
                  <a:pt x="0" y="17308"/>
                  <a:pt x="0" y="17117"/>
                </a:cubicBezTo>
                <a:cubicBezTo>
                  <a:pt x="0" y="16830"/>
                  <a:pt x="96" y="16639"/>
                  <a:pt x="289" y="16448"/>
                </a:cubicBezTo>
                <a:cubicBezTo>
                  <a:pt x="289" y="16448"/>
                  <a:pt x="289" y="16448"/>
                  <a:pt x="579" y="16161"/>
                </a:cubicBezTo>
                <a:cubicBezTo>
                  <a:pt x="2218" y="14536"/>
                  <a:pt x="3182" y="12433"/>
                  <a:pt x="3182" y="10139"/>
                </a:cubicBezTo>
                <a:cubicBezTo>
                  <a:pt x="3182" y="10139"/>
                  <a:pt x="3182" y="10139"/>
                  <a:pt x="3182" y="7558"/>
                </a:cubicBezTo>
                <a:cubicBezTo>
                  <a:pt x="3279" y="3257"/>
                  <a:pt x="6846" y="-184"/>
                  <a:pt x="11282" y="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4" name="形状"/>
          <p:cNvSpPr/>
          <p:nvPr/>
        </p:nvSpPr>
        <p:spPr>
          <a:xfrm>
            <a:off x="1689339" y="7876051"/>
            <a:ext cx="607749" cy="607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8" y="6171"/>
                </a:moveTo>
                <a:cubicBezTo>
                  <a:pt x="12945" y="6171"/>
                  <a:pt x="16615" y="9643"/>
                  <a:pt x="16615" y="13886"/>
                </a:cubicBezTo>
                <a:cubicBezTo>
                  <a:pt x="16615" y="18129"/>
                  <a:pt x="12945" y="21600"/>
                  <a:pt x="8308" y="21600"/>
                </a:cubicBezTo>
                <a:cubicBezTo>
                  <a:pt x="7052" y="21600"/>
                  <a:pt x="5796" y="21311"/>
                  <a:pt x="4733" y="20829"/>
                </a:cubicBezTo>
                <a:cubicBezTo>
                  <a:pt x="4540" y="20732"/>
                  <a:pt x="4347" y="20732"/>
                  <a:pt x="4057" y="20829"/>
                </a:cubicBezTo>
                <a:cubicBezTo>
                  <a:pt x="4057" y="20829"/>
                  <a:pt x="4057" y="20829"/>
                  <a:pt x="1739" y="21407"/>
                </a:cubicBezTo>
                <a:cubicBezTo>
                  <a:pt x="1449" y="21504"/>
                  <a:pt x="1256" y="21311"/>
                  <a:pt x="1352" y="21021"/>
                </a:cubicBezTo>
                <a:cubicBezTo>
                  <a:pt x="1352" y="21021"/>
                  <a:pt x="1352" y="21021"/>
                  <a:pt x="1835" y="19286"/>
                </a:cubicBezTo>
                <a:cubicBezTo>
                  <a:pt x="1932" y="18996"/>
                  <a:pt x="1835" y="18707"/>
                  <a:pt x="1642" y="18514"/>
                </a:cubicBezTo>
                <a:cubicBezTo>
                  <a:pt x="580" y="17164"/>
                  <a:pt x="0" y="15621"/>
                  <a:pt x="0" y="13886"/>
                </a:cubicBezTo>
                <a:cubicBezTo>
                  <a:pt x="0" y="9643"/>
                  <a:pt x="3767" y="6171"/>
                  <a:pt x="8308" y="6171"/>
                </a:cubicBezTo>
                <a:close/>
                <a:moveTo>
                  <a:pt x="13315" y="0"/>
                </a:moveTo>
                <a:cubicBezTo>
                  <a:pt x="17843" y="0"/>
                  <a:pt x="21600" y="3466"/>
                  <a:pt x="21600" y="7703"/>
                </a:cubicBezTo>
                <a:cubicBezTo>
                  <a:pt x="21600" y="9436"/>
                  <a:pt x="21022" y="10977"/>
                  <a:pt x="19962" y="12229"/>
                </a:cubicBezTo>
                <a:cubicBezTo>
                  <a:pt x="19770" y="12518"/>
                  <a:pt x="19673" y="12806"/>
                  <a:pt x="19770" y="13095"/>
                </a:cubicBezTo>
                <a:cubicBezTo>
                  <a:pt x="19770" y="13095"/>
                  <a:pt x="19770" y="13095"/>
                  <a:pt x="20251" y="14828"/>
                </a:cubicBezTo>
                <a:cubicBezTo>
                  <a:pt x="20348" y="15117"/>
                  <a:pt x="20155" y="15310"/>
                  <a:pt x="19866" y="15214"/>
                </a:cubicBezTo>
                <a:cubicBezTo>
                  <a:pt x="19866" y="15214"/>
                  <a:pt x="19866" y="15214"/>
                  <a:pt x="18903" y="14925"/>
                </a:cubicBezTo>
                <a:cubicBezTo>
                  <a:pt x="18421" y="14828"/>
                  <a:pt x="18132" y="14347"/>
                  <a:pt x="18132" y="13866"/>
                </a:cubicBezTo>
                <a:cubicBezTo>
                  <a:pt x="18132" y="8762"/>
                  <a:pt x="13700" y="4622"/>
                  <a:pt x="8306" y="4622"/>
                </a:cubicBezTo>
                <a:cubicBezTo>
                  <a:pt x="7920" y="4622"/>
                  <a:pt x="7535" y="4718"/>
                  <a:pt x="7149" y="4718"/>
                </a:cubicBezTo>
                <a:cubicBezTo>
                  <a:pt x="6475" y="4814"/>
                  <a:pt x="5993" y="4044"/>
                  <a:pt x="6379" y="3466"/>
                </a:cubicBezTo>
                <a:cubicBezTo>
                  <a:pt x="7920" y="1348"/>
                  <a:pt x="10425" y="0"/>
                  <a:pt x="1331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5" name="形状"/>
          <p:cNvSpPr/>
          <p:nvPr/>
        </p:nvSpPr>
        <p:spPr>
          <a:xfrm>
            <a:off x="5588940" y="10056700"/>
            <a:ext cx="607749" cy="566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1" y="9940"/>
                </a:moveTo>
                <a:cubicBezTo>
                  <a:pt x="15911" y="9940"/>
                  <a:pt x="15911" y="9940"/>
                  <a:pt x="16586" y="9940"/>
                </a:cubicBezTo>
                <a:cubicBezTo>
                  <a:pt x="16779" y="9940"/>
                  <a:pt x="16971" y="10147"/>
                  <a:pt x="16971" y="10458"/>
                </a:cubicBezTo>
                <a:cubicBezTo>
                  <a:pt x="16971" y="10458"/>
                  <a:pt x="16971" y="10458"/>
                  <a:pt x="16971" y="10768"/>
                </a:cubicBezTo>
                <a:cubicBezTo>
                  <a:pt x="16971" y="11182"/>
                  <a:pt x="16586" y="11596"/>
                  <a:pt x="16200" y="11596"/>
                </a:cubicBezTo>
                <a:cubicBezTo>
                  <a:pt x="15814" y="11596"/>
                  <a:pt x="15429" y="11182"/>
                  <a:pt x="15429" y="10768"/>
                </a:cubicBezTo>
                <a:cubicBezTo>
                  <a:pt x="15429" y="10768"/>
                  <a:pt x="15429" y="10768"/>
                  <a:pt x="15429" y="10458"/>
                </a:cubicBezTo>
                <a:cubicBezTo>
                  <a:pt x="15429" y="10147"/>
                  <a:pt x="15621" y="9940"/>
                  <a:pt x="15911" y="9940"/>
                </a:cubicBezTo>
                <a:close/>
                <a:moveTo>
                  <a:pt x="5111" y="9940"/>
                </a:moveTo>
                <a:cubicBezTo>
                  <a:pt x="5111" y="9940"/>
                  <a:pt x="5111" y="9940"/>
                  <a:pt x="5786" y="9940"/>
                </a:cubicBezTo>
                <a:cubicBezTo>
                  <a:pt x="5979" y="9940"/>
                  <a:pt x="6171" y="10147"/>
                  <a:pt x="6171" y="10458"/>
                </a:cubicBezTo>
                <a:cubicBezTo>
                  <a:pt x="6171" y="10458"/>
                  <a:pt x="6171" y="10458"/>
                  <a:pt x="6171" y="10768"/>
                </a:cubicBezTo>
                <a:cubicBezTo>
                  <a:pt x="6171" y="11182"/>
                  <a:pt x="5786" y="11596"/>
                  <a:pt x="5400" y="11596"/>
                </a:cubicBezTo>
                <a:cubicBezTo>
                  <a:pt x="5014" y="11596"/>
                  <a:pt x="4629" y="11182"/>
                  <a:pt x="4629" y="10768"/>
                </a:cubicBezTo>
                <a:cubicBezTo>
                  <a:pt x="4629" y="10768"/>
                  <a:pt x="4629" y="10768"/>
                  <a:pt x="4629" y="10458"/>
                </a:cubicBezTo>
                <a:cubicBezTo>
                  <a:pt x="4629" y="10147"/>
                  <a:pt x="4821" y="9940"/>
                  <a:pt x="5111" y="9940"/>
                </a:cubicBezTo>
                <a:close/>
                <a:moveTo>
                  <a:pt x="771" y="9940"/>
                </a:moveTo>
                <a:cubicBezTo>
                  <a:pt x="771" y="9940"/>
                  <a:pt x="771" y="9940"/>
                  <a:pt x="2314" y="9940"/>
                </a:cubicBezTo>
                <a:cubicBezTo>
                  <a:pt x="2700" y="9940"/>
                  <a:pt x="3086" y="10356"/>
                  <a:pt x="3086" y="10773"/>
                </a:cubicBezTo>
                <a:cubicBezTo>
                  <a:pt x="3086" y="12230"/>
                  <a:pt x="4243" y="13480"/>
                  <a:pt x="5689" y="13271"/>
                </a:cubicBezTo>
                <a:cubicBezTo>
                  <a:pt x="6846" y="13063"/>
                  <a:pt x="7714" y="11918"/>
                  <a:pt x="7714" y="10669"/>
                </a:cubicBezTo>
                <a:cubicBezTo>
                  <a:pt x="7714" y="10252"/>
                  <a:pt x="8004" y="9940"/>
                  <a:pt x="8389" y="9940"/>
                </a:cubicBezTo>
                <a:cubicBezTo>
                  <a:pt x="8389" y="9940"/>
                  <a:pt x="8389" y="9940"/>
                  <a:pt x="13211" y="9940"/>
                </a:cubicBezTo>
                <a:cubicBezTo>
                  <a:pt x="13596" y="9940"/>
                  <a:pt x="13886" y="10252"/>
                  <a:pt x="13886" y="10669"/>
                </a:cubicBezTo>
                <a:cubicBezTo>
                  <a:pt x="13886" y="10669"/>
                  <a:pt x="13886" y="10669"/>
                  <a:pt x="13886" y="10773"/>
                </a:cubicBezTo>
                <a:cubicBezTo>
                  <a:pt x="13886" y="12230"/>
                  <a:pt x="15043" y="13480"/>
                  <a:pt x="16489" y="13271"/>
                </a:cubicBezTo>
                <a:cubicBezTo>
                  <a:pt x="17646" y="13063"/>
                  <a:pt x="18514" y="11918"/>
                  <a:pt x="18514" y="10669"/>
                </a:cubicBezTo>
                <a:cubicBezTo>
                  <a:pt x="18514" y="10252"/>
                  <a:pt x="18804" y="9940"/>
                  <a:pt x="19189" y="9940"/>
                </a:cubicBezTo>
                <a:cubicBezTo>
                  <a:pt x="19189" y="9940"/>
                  <a:pt x="19189" y="9940"/>
                  <a:pt x="20829" y="9940"/>
                </a:cubicBezTo>
                <a:cubicBezTo>
                  <a:pt x="21214" y="9940"/>
                  <a:pt x="21600" y="10356"/>
                  <a:pt x="21600" y="10773"/>
                </a:cubicBezTo>
                <a:cubicBezTo>
                  <a:pt x="21600" y="10773"/>
                  <a:pt x="21600" y="10773"/>
                  <a:pt x="21600" y="19830"/>
                </a:cubicBezTo>
                <a:cubicBezTo>
                  <a:pt x="21600" y="20767"/>
                  <a:pt x="20829" y="21600"/>
                  <a:pt x="19961" y="21600"/>
                </a:cubicBezTo>
                <a:cubicBezTo>
                  <a:pt x="19961" y="21600"/>
                  <a:pt x="19961" y="21600"/>
                  <a:pt x="1639" y="21600"/>
                </a:cubicBezTo>
                <a:cubicBezTo>
                  <a:pt x="771" y="21600"/>
                  <a:pt x="0" y="20767"/>
                  <a:pt x="0" y="19830"/>
                </a:cubicBezTo>
                <a:cubicBezTo>
                  <a:pt x="0" y="19830"/>
                  <a:pt x="0" y="19830"/>
                  <a:pt x="0" y="10773"/>
                </a:cubicBezTo>
                <a:cubicBezTo>
                  <a:pt x="0" y="10356"/>
                  <a:pt x="386" y="9940"/>
                  <a:pt x="771" y="9940"/>
                </a:cubicBezTo>
                <a:close/>
                <a:moveTo>
                  <a:pt x="1639" y="4970"/>
                </a:moveTo>
                <a:cubicBezTo>
                  <a:pt x="1639" y="4970"/>
                  <a:pt x="1639" y="4970"/>
                  <a:pt x="19961" y="4970"/>
                </a:cubicBezTo>
                <a:cubicBezTo>
                  <a:pt x="20829" y="4970"/>
                  <a:pt x="21600" y="5798"/>
                  <a:pt x="21600" y="6730"/>
                </a:cubicBezTo>
                <a:cubicBezTo>
                  <a:pt x="21600" y="6730"/>
                  <a:pt x="21600" y="6730"/>
                  <a:pt x="21600" y="7351"/>
                </a:cubicBezTo>
                <a:cubicBezTo>
                  <a:pt x="21600" y="7869"/>
                  <a:pt x="21214" y="8283"/>
                  <a:pt x="20732" y="8283"/>
                </a:cubicBezTo>
                <a:cubicBezTo>
                  <a:pt x="20732" y="8283"/>
                  <a:pt x="20732" y="8283"/>
                  <a:pt x="868" y="8283"/>
                </a:cubicBezTo>
                <a:cubicBezTo>
                  <a:pt x="386" y="8283"/>
                  <a:pt x="0" y="7869"/>
                  <a:pt x="0" y="7351"/>
                </a:cubicBezTo>
                <a:cubicBezTo>
                  <a:pt x="0" y="7351"/>
                  <a:pt x="0" y="7351"/>
                  <a:pt x="0" y="6730"/>
                </a:cubicBezTo>
                <a:cubicBezTo>
                  <a:pt x="0" y="5798"/>
                  <a:pt x="771" y="4970"/>
                  <a:pt x="1639" y="4970"/>
                </a:cubicBezTo>
                <a:close/>
                <a:moveTo>
                  <a:pt x="7232" y="0"/>
                </a:moveTo>
                <a:cubicBezTo>
                  <a:pt x="7232" y="0"/>
                  <a:pt x="7232" y="0"/>
                  <a:pt x="14368" y="0"/>
                </a:cubicBezTo>
                <a:cubicBezTo>
                  <a:pt x="15814" y="0"/>
                  <a:pt x="16971" y="1147"/>
                  <a:pt x="16971" y="2607"/>
                </a:cubicBezTo>
                <a:cubicBezTo>
                  <a:pt x="16971" y="3024"/>
                  <a:pt x="16586" y="3441"/>
                  <a:pt x="16200" y="3441"/>
                </a:cubicBezTo>
                <a:cubicBezTo>
                  <a:pt x="15814" y="3441"/>
                  <a:pt x="15429" y="3024"/>
                  <a:pt x="15429" y="2607"/>
                </a:cubicBezTo>
                <a:cubicBezTo>
                  <a:pt x="15429" y="2085"/>
                  <a:pt x="14946" y="1668"/>
                  <a:pt x="14368" y="1668"/>
                </a:cubicBezTo>
                <a:cubicBezTo>
                  <a:pt x="14368" y="1668"/>
                  <a:pt x="14368" y="1668"/>
                  <a:pt x="7232" y="1668"/>
                </a:cubicBezTo>
                <a:cubicBezTo>
                  <a:pt x="6654" y="1668"/>
                  <a:pt x="6171" y="2085"/>
                  <a:pt x="6171" y="2607"/>
                </a:cubicBezTo>
                <a:cubicBezTo>
                  <a:pt x="6171" y="3024"/>
                  <a:pt x="5786" y="3441"/>
                  <a:pt x="5400" y="3441"/>
                </a:cubicBezTo>
                <a:cubicBezTo>
                  <a:pt x="5014" y="3441"/>
                  <a:pt x="4629" y="3024"/>
                  <a:pt x="4629" y="2607"/>
                </a:cubicBezTo>
                <a:cubicBezTo>
                  <a:pt x="4629" y="1147"/>
                  <a:pt x="5786" y="0"/>
                  <a:pt x="723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6" name="形状"/>
          <p:cNvSpPr/>
          <p:nvPr/>
        </p:nvSpPr>
        <p:spPr>
          <a:xfrm>
            <a:off x="9560691" y="3405004"/>
            <a:ext cx="457941" cy="46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43" y="0"/>
                </a:moveTo>
                <a:cubicBezTo>
                  <a:pt x="14561" y="0"/>
                  <a:pt x="16682" y="289"/>
                  <a:pt x="18225" y="771"/>
                </a:cubicBezTo>
                <a:cubicBezTo>
                  <a:pt x="21021" y="1543"/>
                  <a:pt x="21600" y="2893"/>
                  <a:pt x="21600" y="3857"/>
                </a:cubicBezTo>
                <a:cubicBezTo>
                  <a:pt x="21600" y="4436"/>
                  <a:pt x="21407" y="5207"/>
                  <a:pt x="20539" y="5882"/>
                </a:cubicBezTo>
                <a:cubicBezTo>
                  <a:pt x="20250" y="6075"/>
                  <a:pt x="20057" y="6461"/>
                  <a:pt x="20057" y="6846"/>
                </a:cubicBezTo>
                <a:cubicBezTo>
                  <a:pt x="20057" y="6846"/>
                  <a:pt x="20057" y="6846"/>
                  <a:pt x="20057" y="19286"/>
                </a:cubicBezTo>
                <a:cubicBezTo>
                  <a:pt x="20057" y="20539"/>
                  <a:pt x="16586" y="21600"/>
                  <a:pt x="12343" y="21600"/>
                </a:cubicBezTo>
                <a:cubicBezTo>
                  <a:pt x="8100" y="21600"/>
                  <a:pt x="4629" y="20539"/>
                  <a:pt x="4629" y="19286"/>
                </a:cubicBezTo>
                <a:cubicBezTo>
                  <a:pt x="4629" y="19286"/>
                  <a:pt x="4629" y="19286"/>
                  <a:pt x="4629" y="13693"/>
                </a:cubicBezTo>
                <a:cubicBezTo>
                  <a:pt x="5304" y="13789"/>
                  <a:pt x="6075" y="13886"/>
                  <a:pt x="6846" y="13886"/>
                </a:cubicBezTo>
                <a:cubicBezTo>
                  <a:pt x="8679" y="13886"/>
                  <a:pt x="10318" y="13500"/>
                  <a:pt x="11571" y="12921"/>
                </a:cubicBezTo>
                <a:cubicBezTo>
                  <a:pt x="11861" y="13018"/>
                  <a:pt x="12054" y="13114"/>
                  <a:pt x="12343" y="13114"/>
                </a:cubicBezTo>
                <a:cubicBezTo>
                  <a:pt x="13307" y="13114"/>
                  <a:pt x="14079" y="12246"/>
                  <a:pt x="13886" y="11186"/>
                </a:cubicBezTo>
                <a:cubicBezTo>
                  <a:pt x="13693" y="10607"/>
                  <a:pt x="13307" y="10221"/>
                  <a:pt x="12729" y="10029"/>
                </a:cubicBezTo>
                <a:cubicBezTo>
                  <a:pt x="11668" y="9836"/>
                  <a:pt x="10800" y="10607"/>
                  <a:pt x="10800" y="11571"/>
                </a:cubicBezTo>
                <a:cubicBezTo>
                  <a:pt x="9739" y="12054"/>
                  <a:pt x="8389" y="12343"/>
                  <a:pt x="6846" y="12343"/>
                </a:cubicBezTo>
                <a:cubicBezTo>
                  <a:pt x="6750" y="12343"/>
                  <a:pt x="6557" y="12343"/>
                  <a:pt x="6461" y="12343"/>
                </a:cubicBezTo>
                <a:cubicBezTo>
                  <a:pt x="2796" y="12343"/>
                  <a:pt x="0" y="10800"/>
                  <a:pt x="0" y="8775"/>
                </a:cubicBezTo>
                <a:cubicBezTo>
                  <a:pt x="0" y="7618"/>
                  <a:pt x="868" y="6654"/>
                  <a:pt x="2411" y="5979"/>
                </a:cubicBezTo>
                <a:cubicBezTo>
                  <a:pt x="2507" y="5979"/>
                  <a:pt x="2507" y="5979"/>
                  <a:pt x="2604" y="6075"/>
                </a:cubicBezTo>
                <a:cubicBezTo>
                  <a:pt x="2893" y="6268"/>
                  <a:pt x="3086" y="6654"/>
                  <a:pt x="3086" y="7039"/>
                </a:cubicBezTo>
                <a:cubicBezTo>
                  <a:pt x="3086" y="7039"/>
                  <a:pt x="3086" y="7039"/>
                  <a:pt x="3086" y="7136"/>
                </a:cubicBezTo>
                <a:cubicBezTo>
                  <a:pt x="3086" y="7329"/>
                  <a:pt x="2989" y="7425"/>
                  <a:pt x="2893" y="7521"/>
                </a:cubicBezTo>
                <a:cubicBezTo>
                  <a:pt x="2025" y="7907"/>
                  <a:pt x="1543" y="8389"/>
                  <a:pt x="1543" y="8775"/>
                </a:cubicBezTo>
                <a:cubicBezTo>
                  <a:pt x="1543" y="9354"/>
                  <a:pt x="2411" y="10125"/>
                  <a:pt x="3954" y="10511"/>
                </a:cubicBezTo>
                <a:cubicBezTo>
                  <a:pt x="4339" y="10607"/>
                  <a:pt x="4629" y="10318"/>
                  <a:pt x="4629" y="10029"/>
                </a:cubicBezTo>
                <a:cubicBezTo>
                  <a:pt x="4629" y="10029"/>
                  <a:pt x="4629" y="10029"/>
                  <a:pt x="4629" y="6846"/>
                </a:cubicBezTo>
                <a:cubicBezTo>
                  <a:pt x="4629" y="6461"/>
                  <a:pt x="4436" y="6075"/>
                  <a:pt x="4146" y="5882"/>
                </a:cubicBezTo>
                <a:cubicBezTo>
                  <a:pt x="3279" y="5207"/>
                  <a:pt x="3086" y="4436"/>
                  <a:pt x="3086" y="3857"/>
                </a:cubicBezTo>
                <a:cubicBezTo>
                  <a:pt x="3086" y="2893"/>
                  <a:pt x="3664" y="1543"/>
                  <a:pt x="6461" y="771"/>
                </a:cubicBezTo>
                <a:cubicBezTo>
                  <a:pt x="8004" y="289"/>
                  <a:pt x="10125" y="0"/>
                  <a:pt x="12343" y="0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" name="形状"/>
          <p:cNvSpPr/>
          <p:nvPr/>
        </p:nvSpPr>
        <p:spPr>
          <a:xfrm>
            <a:off x="16495354" y="3405728"/>
            <a:ext cx="457941" cy="45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extrusionOk="0">
                <a:moveTo>
                  <a:pt x="8273" y="19906"/>
                </a:moveTo>
                <a:cubicBezTo>
                  <a:pt x="8273" y="19906"/>
                  <a:pt x="8273" y="19906"/>
                  <a:pt x="13503" y="19906"/>
                </a:cubicBezTo>
                <a:cubicBezTo>
                  <a:pt x="13697" y="19906"/>
                  <a:pt x="13793" y="20095"/>
                  <a:pt x="13697" y="20189"/>
                </a:cubicBezTo>
                <a:cubicBezTo>
                  <a:pt x="13019" y="20944"/>
                  <a:pt x="11953" y="21416"/>
                  <a:pt x="10888" y="21416"/>
                </a:cubicBezTo>
                <a:cubicBezTo>
                  <a:pt x="9823" y="21416"/>
                  <a:pt x="8757" y="20944"/>
                  <a:pt x="8079" y="20189"/>
                </a:cubicBezTo>
                <a:cubicBezTo>
                  <a:pt x="7983" y="20095"/>
                  <a:pt x="8079" y="19906"/>
                  <a:pt x="8273" y="19906"/>
                </a:cubicBezTo>
                <a:close/>
                <a:moveTo>
                  <a:pt x="13793" y="6857"/>
                </a:moveTo>
                <a:cubicBezTo>
                  <a:pt x="13552" y="6845"/>
                  <a:pt x="13310" y="6916"/>
                  <a:pt x="13118" y="7107"/>
                </a:cubicBezTo>
                <a:cubicBezTo>
                  <a:pt x="13118" y="7107"/>
                  <a:pt x="13118" y="7107"/>
                  <a:pt x="10513" y="9584"/>
                </a:cubicBezTo>
                <a:cubicBezTo>
                  <a:pt x="10223" y="9965"/>
                  <a:pt x="9644" y="9965"/>
                  <a:pt x="9258" y="9584"/>
                </a:cubicBezTo>
                <a:cubicBezTo>
                  <a:pt x="9258" y="9584"/>
                  <a:pt x="9258" y="9584"/>
                  <a:pt x="8680" y="9012"/>
                </a:cubicBezTo>
                <a:cubicBezTo>
                  <a:pt x="8390" y="8726"/>
                  <a:pt x="7811" y="8726"/>
                  <a:pt x="7425" y="9012"/>
                </a:cubicBezTo>
                <a:cubicBezTo>
                  <a:pt x="7425" y="9012"/>
                  <a:pt x="7425" y="9012"/>
                  <a:pt x="7039" y="9393"/>
                </a:cubicBezTo>
                <a:cubicBezTo>
                  <a:pt x="6750" y="9679"/>
                  <a:pt x="6750" y="10250"/>
                  <a:pt x="7039" y="10631"/>
                </a:cubicBezTo>
                <a:cubicBezTo>
                  <a:pt x="7039" y="10631"/>
                  <a:pt x="7039" y="10631"/>
                  <a:pt x="8390" y="11965"/>
                </a:cubicBezTo>
                <a:cubicBezTo>
                  <a:pt x="9258" y="12822"/>
                  <a:pt x="10513" y="12822"/>
                  <a:pt x="11381" y="11965"/>
                </a:cubicBezTo>
                <a:cubicBezTo>
                  <a:pt x="11381" y="11965"/>
                  <a:pt x="11381" y="11965"/>
                  <a:pt x="14758" y="8726"/>
                </a:cubicBezTo>
                <a:cubicBezTo>
                  <a:pt x="15144" y="8440"/>
                  <a:pt x="15144" y="7869"/>
                  <a:pt x="14758" y="7488"/>
                </a:cubicBezTo>
                <a:cubicBezTo>
                  <a:pt x="14758" y="7488"/>
                  <a:pt x="14758" y="7488"/>
                  <a:pt x="14468" y="7107"/>
                </a:cubicBezTo>
                <a:cubicBezTo>
                  <a:pt x="14275" y="6964"/>
                  <a:pt x="14034" y="6869"/>
                  <a:pt x="13793" y="6857"/>
                </a:cubicBezTo>
                <a:close/>
                <a:moveTo>
                  <a:pt x="11282" y="7"/>
                </a:moveTo>
                <a:cubicBezTo>
                  <a:pt x="15429" y="198"/>
                  <a:pt x="18707" y="3735"/>
                  <a:pt x="18611" y="7941"/>
                </a:cubicBezTo>
                <a:cubicBezTo>
                  <a:pt x="18611" y="7941"/>
                  <a:pt x="18611" y="7941"/>
                  <a:pt x="18611" y="10330"/>
                </a:cubicBezTo>
                <a:cubicBezTo>
                  <a:pt x="18611" y="12624"/>
                  <a:pt x="19479" y="14727"/>
                  <a:pt x="21021" y="16352"/>
                </a:cubicBezTo>
                <a:lnTo>
                  <a:pt x="21311" y="16639"/>
                </a:lnTo>
                <a:cubicBezTo>
                  <a:pt x="21504" y="16830"/>
                  <a:pt x="21600" y="17117"/>
                  <a:pt x="21600" y="17308"/>
                </a:cubicBezTo>
                <a:cubicBezTo>
                  <a:pt x="21600" y="17308"/>
                  <a:pt x="21600" y="17308"/>
                  <a:pt x="21600" y="17594"/>
                </a:cubicBezTo>
                <a:cubicBezTo>
                  <a:pt x="21600" y="18072"/>
                  <a:pt x="21214" y="18455"/>
                  <a:pt x="20636" y="18455"/>
                </a:cubicBezTo>
                <a:cubicBezTo>
                  <a:pt x="20636" y="18455"/>
                  <a:pt x="20636" y="18455"/>
                  <a:pt x="964" y="18264"/>
                </a:cubicBezTo>
                <a:cubicBezTo>
                  <a:pt x="386" y="18264"/>
                  <a:pt x="0" y="17786"/>
                  <a:pt x="0" y="17308"/>
                </a:cubicBezTo>
                <a:cubicBezTo>
                  <a:pt x="0" y="17308"/>
                  <a:pt x="0" y="17308"/>
                  <a:pt x="0" y="17117"/>
                </a:cubicBezTo>
                <a:cubicBezTo>
                  <a:pt x="0" y="16830"/>
                  <a:pt x="96" y="16639"/>
                  <a:pt x="289" y="16448"/>
                </a:cubicBezTo>
                <a:cubicBezTo>
                  <a:pt x="289" y="16448"/>
                  <a:pt x="289" y="16448"/>
                  <a:pt x="579" y="16161"/>
                </a:cubicBezTo>
                <a:cubicBezTo>
                  <a:pt x="2218" y="14536"/>
                  <a:pt x="3182" y="12433"/>
                  <a:pt x="3182" y="10139"/>
                </a:cubicBezTo>
                <a:cubicBezTo>
                  <a:pt x="3182" y="10139"/>
                  <a:pt x="3182" y="10139"/>
                  <a:pt x="3182" y="7558"/>
                </a:cubicBezTo>
                <a:cubicBezTo>
                  <a:pt x="3279" y="3257"/>
                  <a:pt x="6846" y="-184"/>
                  <a:pt x="11282" y="7"/>
                </a:cubicBezTo>
                <a:close/>
              </a:path>
            </a:pathLst>
          </a:custGeom>
          <a:solidFill>
            <a:srgbClr val="0F2737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8" name="形状"/>
          <p:cNvSpPr/>
          <p:nvPr/>
        </p:nvSpPr>
        <p:spPr>
          <a:xfrm>
            <a:off x="9663687" y="7785432"/>
            <a:ext cx="452961" cy="452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8" y="6171"/>
                </a:moveTo>
                <a:cubicBezTo>
                  <a:pt x="12945" y="6171"/>
                  <a:pt x="16615" y="9643"/>
                  <a:pt x="16615" y="13886"/>
                </a:cubicBezTo>
                <a:cubicBezTo>
                  <a:pt x="16615" y="18129"/>
                  <a:pt x="12945" y="21600"/>
                  <a:pt x="8308" y="21600"/>
                </a:cubicBezTo>
                <a:cubicBezTo>
                  <a:pt x="7052" y="21600"/>
                  <a:pt x="5796" y="21311"/>
                  <a:pt x="4733" y="20829"/>
                </a:cubicBezTo>
                <a:cubicBezTo>
                  <a:pt x="4540" y="20732"/>
                  <a:pt x="4347" y="20732"/>
                  <a:pt x="4057" y="20829"/>
                </a:cubicBezTo>
                <a:cubicBezTo>
                  <a:pt x="4057" y="20829"/>
                  <a:pt x="4057" y="20829"/>
                  <a:pt x="1739" y="21407"/>
                </a:cubicBezTo>
                <a:cubicBezTo>
                  <a:pt x="1449" y="21504"/>
                  <a:pt x="1256" y="21311"/>
                  <a:pt x="1352" y="21021"/>
                </a:cubicBezTo>
                <a:cubicBezTo>
                  <a:pt x="1352" y="21021"/>
                  <a:pt x="1352" y="21021"/>
                  <a:pt x="1835" y="19286"/>
                </a:cubicBezTo>
                <a:cubicBezTo>
                  <a:pt x="1932" y="18996"/>
                  <a:pt x="1835" y="18707"/>
                  <a:pt x="1642" y="18514"/>
                </a:cubicBezTo>
                <a:cubicBezTo>
                  <a:pt x="580" y="17164"/>
                  <a:pt x="0" y="15621"/>
                  <a:pt x="0" y="13886"/>
                </a:cubicBezTo>
                <a:cubicBezTo>
                  <a:pt x="0" y="9643"/>
                  <a:pt x="3767" y="6171"/>
                  <a:pt x="8308" y="6171"/>
                </a:cubicBezTo>
                <a:close/>
                <a:moveTo>
                  <a:pt x="13315" y="0"/>
                </a:moveTo>
                <a:cubicBezTo>
                  <a:pt x="17843" y="0"/>
                  <a:pt x="21600" y="3466"/>
                  <a:pt x="21600" y="7703"/>
                </a:cubicBezTo>
                <a:cubicBezTo>
                  <a:pt x="21600" y="9436"/>
                  <a:pt x="21022" y="10977"/>
                  <a:pt x="19962" y="12229"/>
                </a:cubicBezTo>
                <a:cubicBezTo>
                  <a:pt x="19770" y="12518"/>
                  <a:pt x="19673" y="12806"/>
                  <a:pt x="19770" y="13095"/>
                </a:cubicBezTo>
                <a:cubicBezTo>
                  <a:pt x="19770" y="13095"/>
                  <a:pt x="19770" y="13095"/>
                  <a:pt x="20251" y="14828"/>
                </a:cubicBezTo>
                <a:cubicBezTo>
                  <a:pt x="20348" y="15117"/>
                  <a:pt x="20155" y="15310"/>
                  <a:pt x="19866" y="15214"/>
                </a:cubicBezTo>
                <a:cubicBezTo>
                  <a:pt x="19866" y="15214"/>
                  <a:pt x="19866" y="15214"/>
                  <a:pt x="18903" y="14925"/>
                </a:cubicBezTo>
                <a:cubicBezTo>
                  <a:pt x="18421" y="14828"/>
                  <a:pt x="18132" y="14347"/>
                  <a:pt x="18132" y="13866"/>
                </a:cubicBezTo>
                <a:cubicBezTo>
                  <a:pt x="18132" y="8762"/>
                  <a:pt x="13700" y="4622"/>
                  <a:pt x="8306" y="4622"/>
                </a:cubicBezTo>
                <a:cubicBezTo>
                  <a:pt x="7920" y="4622"/>
                  <a:pt x="7535" y="4718"/>
                  <a:pt x="7149" y="4718"/>
                </a:cubicBezTo>
                <a:cubicBezTo>
                  <a:pt x="6475" y="4814"/>
                  <a:pt x="5993" y="4044"/>
                  <a:pt x="6379" y="3466"/>
                </a:cubicBezTo>
                <a:cubicBezTo>
                  <a:pt x="7920" y="1348"/>
                  <a:pt x="10425" y="0"/>
                  <a:pt x="13315" y="0"/>
                </a:cubicBezTo>
                <a:close/>
              </a:path>
            </a:pathLst>
          </a:custGeom>
          <a:solidFill>
            <a:srgbClr val="0F2737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9" name="形状"/>
          <p:cNvSpPr/>
          <p:nvPr/>
        </p:nvSpPr>
        <p:spPr>
          <a:xfrm>
            <a:off x="16545305" y="7800984"/>
            <a:ext cx="452961" cy="421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1" y="9940"/>
                </a:moveTo>
                <a:cubicBezTo>
                  <a:pt x="15911" y="9940"/>
                  <a:pt x="15911" y="9940"/>
                  <a:pt x="16586" y="9940"/>
                </a:cubicBezTo>
                <a:cubicBezTo>
                  <a:pt x="16779" y="9940"/>
                  <a:pt x="16971" y="10147"/>
                  <a:pt x="16971" y="10458"/>
                </a:cubicBezTo>
                <a:cubicBezTo>
                  <a:pt x="16971" y="10458"/>
                  <a:pt x="16971" y="10458"/>
                  <a:pt x="16971" y="10768"/>
                </a:cubicBezTo>
                <a:cubicBezTo>
                  <a:pt x="16971" y="11182"/>
                  <a:pt x="16586" y="11596"/>
                  <a:pt x="16200" y="11596"/>
                </a:cubicBezTo>
                <a:cubicBezTo>
                  <a:pt x="15814" y="11596"/>
                  <a:pt x="15429" y="11182"/>
                  <a:pt x="15429" y="10768"/>
                </a:cubicBezTo>
                <a:cubicBezTo>
                  <a:pt x="15429" y="10768"/>
                  <a:pt x="15429" y="10768"/>
                  <a:pt x="15429" y="10458"/>
                </a:cubicBezTo>
                <a:cubicBezTo>
                  <a:pt x="15429" y="10147"/>
                  <a:pt x="15621" y="9940"/>
                  <a:pt x="15911" y="9940"/>
                </a:cubicBezTo>
                <a:close/>
                <a:moveTo>
                  <a:pt x="5111" y="9940"/>
                </a:moveTo>
                <a:cubicBezTo>
                  <a:pt x="5111" y="9940"/>
                  <a:pt x="5111" y="9940"/>
                  <a:pt x="5786" y="9940"/>
                </a:cubicBezTo>
                <a:cubicBezTo>
                  <a:pt x="5979" y="9940"/>
                  <a:pt x="6171" y="10147"/>
                  <a:pt x="6171" y="10458"/>
                </a:cubicBezTo>
                <a:cubicBezTo>
                  <a:pt x="6171" y="10458"/>
                  <a:pt x="6171" y="10458"/>
                  <a:pt x="6171" y="10768"/>
                </a:cubicBezTo>
                <a:cubicBezTo>
                  <a:pt x="6171" y="11182"/>
                  <a:pt x="5786" y="11596"/>
                  <a:pt x="5400" y="11596"/>
                </a:cubicBezTo>
                <a:cubicBezTo>
                  <a:pt x="5014" y="11596"/>
                  <a:pt x="4629" y="11182"/>
                  <a:pt x="4629" y="10768"/>
                </a:cubicBezTo>
                <a:cubicBezTo>
                  <a:pt x="4629" y="10768"/>
                  <a:pt x="4629" y="10768"/>
                  <a:pt x="4629" y="10458"/>
                </a:cubicBezTo>
                <a:cubicBezTo>
                  <a:pt x="4629" y="10147"/>
                  <a:pt x="4821" y="9940"/>
                  <a:pt x="5111" y="9940"/>
                </a:cubicBezTo>
                <a:close/>
                <a:moveTo>
                  <a:pt x="771" y="9940"/>
                </a:moveTo>
                <a:cubicBezTo>
                  <a:pt x="771" y="9940"/>
                  <a:pt x="771" y="9940"/>
                  <a:pt x="2314" y="9940"/>
                </a:cubicBezTo>
                <a:cubicBezTo>
                  <a:pt x="2700" y="9940"/>
                  <a:pt x="3086" y="10356"/>
                  <a:pt x="3086" y="10773"/>
                </a:cubicBezTo>
                <a:cubicBezTo>
                  <a:pt x="3086" y="12230"/>
                  <a:pt x="4243" y="13480"/>
                  <a:pt x="5689" y="13271"/>
                </a:cubicBezTo>
                <a:cubicBezTo>
                  <a:pt x="6846" y="13063"/>
                  <a:pt x="7714" y="11918"/>
                  <a:pt x="7714" y="10669"/>
                </a:cubicBezTo>
                <a:cubicBezTo>
                  <a:pt x="7714" y="10252"/>
                  <a:pt x="8004" y="9940"/>
                  <a:pt x="8389" y="9940"/>
                </a:cubicBezTo>
                <a:cubicBezTo>
                  <a:pt x="8389" y="9940"/>
                  <a:pt x="8389" y="9940"/>
                  <a:pt x="13211" y="9940"/>
                </a:cubicBezTo>
                <a:cubicBezTo>
                  <a:pt x="13596" y="9940"/>
                  <a:pt x="13886" y="10252"/>
                  <a:pt x="13886" y="10669"/>
                </a:cubicBezTo>
                <a:cubicBezTo>
                  <a:pt x="13886" y="10669"/>
                  <a:pt x="13886" y="10669"/>
                  <a:pt x="13886" y="10773"/>
                </a:cubicBezTo>
                <a:cubicBezTo>
                  <a:pt x="13886" y="12230"/>
                  <a:pt x="15043" y="13480"/>
                  <a:pt x="16489" y="13271"/>
                </a:cubicBezTo>
                <a:cubicBezTo>
                  <a:pt x="17646" y="13063"/>
                  <a:pt x="18514" y="11918"/>
                  <a:pt x="18514" y="10669"/>
                </a:cubicBezTo>
                <a:cubicBezTo>
                  <a:pt x="18514" y="10252"/>
                  <a:pt x="18804" y="9940"/>
                  <a:pt x="19189" y="9940"/>
                </a:cubicBezTo>
                <a:cubicBezTo>
                  <a:pt x="19189" y="9940"/>
                  <a:pt x="19189" y="9940"/>
                  <a:pt x="20829" y="9940"/>
                </a:cubicBezTo>
                <a:cubicBezTo>
                  <a:pt x="21214" y="9940"/>
                  <a:pt x="21600" y="10356"/>
                  <a:pt x="21600" y="10773"/>
                </a:cubicBezTo>
                <a:cubicBezTo>
                  <a:pt x="21600" y="10773"/>
                  <a:pt x="21600" y="10773"/>
                  <a:pt x="21600" y="19830"/>
                </a:cubicBezTo>
                <a:cubicBezTo>
                  <a:pt x="21600" y="20767"/>
                  <a:pt x="20829" y="21600"/>
                  <a:pt x="19961" y="21600"/>
                </a:cubicBezTo>
                <a:cubicBezTo>
                  <a:pt x="19961" y="21600"/>
                  <a:pt x="19961" y="21600"/>
                  <a:pt x="1639" y="21600"/>
                </a:cubicBezTo>
                <a:cubicBezTo>
                  <a:pt x="771" y="21600"/>
                  <a:pt x="0" y="20767"/>
                  <a:pt x="0" y="19830"/>
                </a:cubicBezTo>
                <a:cubicBezTo>
                  <a:pt x="0" y="19830"/>
                  <a:pt x="0" y="19830"/>
                  <a:pt x="0" y="10773"/>
                </a:cubicBezTo>
                <a:cubicBezTo>
                  <a:pt x="0" y="10356"/>
                  <a:pt x="386" y="9940"/>
                  <a:pt x="771" y="9940"/>
                </a:cubicBezTo>
                <a:close/>
                <a:moveTo>
                  <a:pt x="1639" y="4970"/>
                </a:moveTo>
                <a:cubicBezTo>
                  <a:pt x="1639" y="4970"/>
                  <a:pt x="1639" y="4970"/>
                  <a:pt x="19961" y="4970"/>
                </a:cubicBezTo>
                <a:cubicBezTo>
                  <a:pt x="20829" y="4970"/>
                  <a:pt x="21600" y="5798"/>
                  <a:pt x="21600" y="6730"/>
                </a:cubicBezTo>
                <a:cubicBezTo>
                  <a:pt x="21600" y="6730"/>
                  <a:pt x="21600" y="6730"/>
                  <a:pt x="21600" y="7351"/>
                </a:cubicBezTo>
                <a:cubicBezTo>
                  <a:pt x="21600" y="7869"/>
                  <a:pt x="21214" y="8283"/>
                  <a:pt x="20732" y="8283"/>
                </a:cubicBezTo>
                <a:cubicBezTo>
                  <a:pt x="20732" y="8283"/>
                  <a:pt x="20732" y="8283"/>
                  <a:pt x="868" y="8283"/>
                </a:cubicBezTo>
                <a:cubicBezTo>
                  <a:pt x="386" y="8283"/>
                  <a:pt x="0" y="7869"/>
                  <a:pt x="0" y="7351"/>
                </a:cubicBezTo>
                <a:cubicBezTo>
                  <a:pt x="0" y="7351"/>
                  <a:pt x="0" y="7351"/>
                  <a:pt x="0" y="6730"/>
                </a:cubicBezTo>
                <a:cubicBezTo>
                  <a:pt x="0" y="5798"/>
                  <a:pt x="771" y="4970"/>
                  <a:pt x="1639" y="4970"/>
                </a:cubicBezTo>
                <a:close/>
                <a:moveTo>
                  <a:pt x="7232" y="0"/>
                </a:moveTo>
                <a:cubicBezTo>
                  <a:pt x="7232" y="0"/>
                  <a:pt x="7232" y="0"/>
                  <a:pt x="14368" y="0"/>
                </a:cubicBezTo>
                <a:cubicBezTo>
                  <a:pt x="15814" y="0"/>
                  <a:pt x="16971" y="1147"/>
                  <a:pt x="16971" y="2607"/>
                </a:cubicBezTo>
                <a:cubicBezTo>
                  <a:pt x="16971" y="3024"/>
                  <a:pt x="16586" y="3441"/>
                  <a:pt x="16200" y="3441"/>
                </a:cubicBezTo>
                <a:cubicBezTo>
                  <a:pt x="15814" y="3441"/>
                  <a:pt x="15429" y="3024"/>
                  <a:pt x="15429" y="2607"/>
                </a:cubicBezTo>
                <a:cubicBezTo>
                  <a:pt x="15429" y="2085"/>
                  <a:pt x="14946" y="1668"/>
                  <a:pt x="14368" y="1668"/>
                </a:cubicBezTo>
                <a:cubicBezTo>
                  <a:pt x="14368" y="1668"/>
                  <a:pt x="14368" y="1668"/>
                  <a:pt x="7232" y="1668"/>
                </a:cubicBezTo>
                <a:cubicBezTo>
                  <a:pt x="6654" y="1668"/>
                  <a:pt x="6171" y="2085"/>
                  <a:pt x="6171" y="2607"/>
                </a:cubicBezTo>
                <a:cubicBezTo>
                  <a:pt x="6171" y="3024"/>
                  <a:pt x="5786" y="3441"/>
                  <a:pt x="5400" y="3441"/>
                </a:cubicBezTo>
                <a:cubicBezTo>
                  <a:pt x="5014" y="3441"/>
                  <a:pt x="4629" y="3024"/>
                  <a:pt x="4629" y="2607"/>
                </a:cubicBezTo>
                <a:cubicBezTo>
                  <a:pt x="4629" y="1147"/>
                  <a:pt x="5786" y="0"/>
                  <a:pt x="7232" y="0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0" name="标题这里"/>
          <p:cNvSpPr txBox="1"/>
          <p:nvPr/>
        </p:nvSpPr>
        <p:spPr>
          <a:xfrm>
            <a:off x="10230437" y="7667423"/>
            <a:ext cx="3116580" cy="68897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未考虑复杂工况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1" name="标题这里"/>
          <p:cNvSpPr txBox="1"/>
          <p:nvPr/>
        </p:nvSpPr>
        <p:spPr>
          <a:xfrm>
            <a:off x="17079760" y="3290731"/>
            <a:ext cx="4373880" cy="68897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气道仿真未考虑温度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场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2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7257395" y="8402955"/>
            <a:ext cx="5198745" cy="30575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虽已建立初步的口感量化指标，但缺乏用户反馈数据，未能构建流场特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性与口感映射。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后续结合用户反馈等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数据，逐步建立可量化的口感指标体系。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3" name="爱奇迹成立于2007年，经过几年发展，已经成为了最大、最好、最值得信赖的电子烟经销商。"/>
          <p:cNvSpPr txBox="1"/>
          <p:nvPr/>
        </p:nvSpPr>
        <p:spPr>
          <a:xfrm>
            <a:off x="17207230" y="4067175"/>
            <a:ext cx="5248910" cy="31470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目前仿真主要针对气流特性（速度、压降），尚未考虑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发热丝发热及烟雾温度对流场和口感的影响。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学习并逐步应用耦合热流场的仿真方法，将温度场与气流场联合分析，以实现更贴近实际使用场景的预测。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4" name="深圳市爱奇迹科技有限公司成立于2007年，经过多年的努力与发展，已成为最大、最好、最值得信赖的电子烟经销商，在中国上海和深圳均设立有办公室。公司全体员工一同践行“正向”“奋斗”“共赢”的企业价值观，未来让爱奇迹成为电子烟行业全球品牌及渠道运营的领导者。"/>
          <p:cNvSpPr txBox="1"/>
          <p:nvPr/>
        </p:nvSpPr>
        <p:spPr>
          <a:xfrm>
            <a:off x="10277475" y="8480425"/>
            <a:ext cx="5719445" cy="34836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现有仿真主要针对稳态或单一抽吸条件，多相流、非稳态吸阻变化、不同吸烟行为等复杂工况未充分覆盖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逐步尝试非稳态、多相流、气动噪声（基于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DDES/LES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）等复杂工况仿真，提高模型适用性和预测精度。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5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0278110" y="4042410"/>
            <a:ext cx="5719445" cy="30575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当前数据库涵盖的产品数量和工况有限，统计特性不够全面。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在接下来的工作中，持续收集更多历史项目与新产品的气道数据，丰富数据库，以支持趋势分析和参数优化。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这里"/>
          <p:cNvSpPr txBox="1"/>
          <p:nvPr/>
        </p:nvSpPr>
        <p:spPr>
          <a:xfrm>
            <a:off x="10226205" y="3290731"/>
            <a:ext cx="3535680" cy="68897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仿真数据积累不足</a:t>
            </a:r>
            <a:endParaRPr lang="zh-CN">
              <a:solidFill>
                <a:srgbClr val="4C99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这里"/>
          <p:cNvSpPr txBox="1"/>
          <p:nvPr/>
        </p:nvSpPr>
        <p:spPr>
          <a:xfrm>
            <a:off x="17207395" y="7667423"/>
            <a:ext cx="4792980" cy="68897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口感指标量化体系不完善</a:t>
            </a:r>
            <a:endParaRPr lang="zh-CN" altLang="en-US">
              <a:solidFill>
                <a:srgbClr val="4C99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1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2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3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4" name="01"/>
          <p:cNvSpPr txBox="1"/>
          <p:nvPr/>
        </p:nvSpPr>
        <p:spPr>
          <a:xfrm>
            <a:off x="23383368" y="1039233"/>
            <a:ext cx="533400" cy="5473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5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6" name="多边形"/>
          <p:cNvSpPr/>
          <p:nvPr/>
        </p:nvSpPr>
        <p:spPr>
          <a:xfrm>
            <a:off x="7639051" y="2437748"/>
            <a:ext cx="8442079" cy="8442079"/>
          </a:xfrm>
          <a:prstGeom prst="diamond">
            <a:avLst/>
          </a:prstGeom>
          <a:solidFill>
            <a:srgbClr val="4C9957">
              <a:alpha val="21233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 b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7" name="圆角矩形"/>
          <p:cNvSpPr/>
          <p:nvPr/>
        </p:nvSpPr>
        <p:spPr>
          <a:xfrm>
            <a:off x="8441049" y="3239744"/>
            <a:ext cx="3292410" cy="3292411"/>
          </a:xfrm>
          <a:prstGeom prst="roundRect">
            <a:avLst>
              <a:gd name="adj" fmla="val 16201"/>
            </a:avLst>
          </a:prstGeom>
          <a:solidFill>
            <a:srgbClr val="4C9956"/>
          </a:solidFill>
          <a:ln w="25400">
            <a:solidFill>
              <a:srgbClr val="FFFFFF"/>
            </a:solidFill>
            <a:miter lim="400000"/>
          </a:ln>
        </p:spPr>
        <p:txBody>
          <a:bodyPr tIns="91439" bIns="91439" anchor="ctr"/>
          <a:lstStyle/>
          <a:p>
            <a:pPr defTabSz="1244600">
              <a:lnSpc>
                <a:spcPct val="90000"/>
              </a:lnSpc>
              <a:spcBef>
                <a:spcPts val="1500"/>
              </a:spcBef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" name="OPTIONS"/>
          <p:cNvSpPr txBox="1"/>
          <p:nvPr/>
        </p:nvSpPr>
        <p:spPr>
          <a:xfrm>
            <a:off x="8601771" y="4530985"/>
            <a:ext cx="2970967" cy="709930"/>
          </a:xfrm>
          <a:prstGeom prst="rect">
            <a:avLst/>
          </a:prstGeom>
          <a:ln w="12700">
            <a:miter lim="400000"/>
          </a:ln>
        </p:spPr>
        <p:txBody>
          <a:bodyPr lIns="106679" tIns="106679" rIns="106679" bIns="106679" anchor="ctr">
            <a:spAutoFit/>
          </a:bodyPr>
          <a:lstStyle>
            <a:lvl1pPr defTabSz="1244600">
              <a:lnSpc>
                <a:spcPct val="90000"/>
              </a:lnSpc>
              <a:spcBef>
                <a:spcPts val="1100"/>
              </a:spcBef>
              <a:defRPr sz="2800"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使命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圆角矩形"/>
          <p:cNvSpPr/>
          <p:nvPr/>
        </p:nvSpPr>
        <p:spPr>
          <a:xfrm>
            <a:off x="11986721" y="3239744"/>
            <a:ext cx="3292410" cy="3292411"/>
          </a:xfrm>
          <a:prstGeom prst="roundRect">
            <a:avLst>
              <a:gd name="adj" fmla="val 16201"/>
            </a:avLst>
          </a:prstGeom>
          <a:solidFill>
            <a:srgbClr val="0F2738"/>
          </a:solidFill>
          <a:ln w="25400">
            <a:solidFill>
              <a:srgbClr val="FFFFFF"/>
            </a:solidFill>
            <a:miter lim="400000"/>
          </a:ln>
        </p:spPr>
        <p:txBody>
          <a:bodyPr tIns="91439" bIns="91439" anchor="ctr"/>
          <a:lstStyle/>
          <a:p>
            <a:pPr defTabSz="1244600">
              <a:lnSpc>
                <a:spcPct val="90000"/>
              </a:lnSpc>
              <a:spcBef>
                <a:spcPts val="1500"/>
              </a:spcBef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0" name="OPTIONS"/>
          <p:cNvSpPr txBox="1"/>
          <p:nvPr/>
        </p:nvSpPr>
        <p:spPr>
          <a:xfrm>
            <a:off x="12147443" y="4530985"/>
            <a:ext cx="2970966" cy="709930"/>
          </a:xfrm>
          <a:prstGeom prst="rect">
            <a:avLst/>
          </a:prstGeom>
          <a:ln w="12700">
            <a:miter lim="400000"/>
          </a:ln>
        </p:spPr>
        <p:txBody>
          <a:bodyPr lIns="106679" tIns="106679" rIns="106679" bIns="106679" anchor="ctr">
            <a:spAutoFit/>
          </a:bodyPr>
          <a:lstStyle>
            <a:lvl1pPr defTabSz="1244600">
              <a:lnSpc>
                <a:spcPct val="90000"/>
              </a:lnSpc>
              <a:spcBef>
                <a:spcPts val="1100"/>
              </a:spcBef>
              <a:defRPr sz="2800"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rPr lang="zh-CN" sz="3600" b="1">
                <a:latin typeface="微软雅黑" panose="020B0503020204020204" charset="-122"/>
                <a:ea typeface="微软雅黑" panose="020B0503020204020204" charset="-122"/>
              </a:rPr>
              <a:t>愿景</a:t>
            </a:r>
            <a:endParaRPr 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1" name="圆角矩形"/>
          <p:cNvSpPr/>
          <p:nvPr/>
        </p:nvSpPr>
        <p:spPr>
          <a:xfrm>
            <a:off x="8441049" y="6785418"/>
            <a:ext cx="3292410" cy="3292411"/>
          </a:xfrm>
          <a:prstGeom prst="roundRect">
            <a:avLst>
              <a:gd name="adj" fmla="val 16201"/>
            </a:avLst>
          </a:prstGeom>
          <a:solidFill>
            <a:srgbClr val="0F2738"/>
          </a:solidFill>
          <a:ln w="25400">
            <a:solidFill>
              <a:srgbClr val="FFFFFF"/>
            </a:solidFill>
            <a:miter lim="400000"/>
          </a:ln>
        </p:spPr>
        <p:txBody>
          <a:bodyPr tIns="91439" bIns="91439" anchor="ctr"/>
          <a:lstStyle/>
          <a:p>
            <a:pPr defTabSz="1244600">
              <a:lnSpc>
                <a:spcPct val="90000"/>
              </a:lnSpc>
              <a:spcBef>
                <a:spcPts val="1500"/>
              </a:spcBef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2" name="OPTIONS"/>
          <p:cNvSpPr txBox="1"/>
          <p:nvPr/>
        </p:nvSpPr>
        <p:spPr>
          <a:xfrm>
            <a:off x="8601771" y="8076659"/>
            <a:ext cx="2970967" cy="709930"/>
          </a:xfrm>
          <a:prstGeom prst="rect">
            <a:avLst/>
          </a:prstGeom>
          <a:ln w="12700">
            <a:miter lim="400000"/>
          </a:ln>
        </p:spPr>
        <p:txBody>
          <a:bodyPr lIns="106679" tIns="106679" rIns="106679" bIns="106679" anchor="ctr">
            <a:spAutoFit/>
          </a:bodyPr>
          <a:lstStyle>
            <a:lvl1pPr defTabSz="1244600">
              <a:lnSpc>
                <a:spcPct val="90000"/>
              </a:lnSpc>
              <a:spcBef>
                <a:spcPts val="1100"/>
              </a:spcBef>
              <a:defRPr sz="2800"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rPr lang="zh-CN" sz="3600" b="1">
                <a:latin typeface="微软雅黑" panose="020B0503020204020204" charset="-122"/>
                <a:ea typeface="微软雅黑" panose="020B0503020204020204" charset="-122"/>
              </a:rPr>
              <a:t>价值观</a:t>
            </a:r>
            <a:endParaRPr 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3" name="圆角矩形"/>
          <p:cNvSpPr/>
          <p:nvPr/>
        </p:nvSpPr>
        <p:spPr>
          <a:xfrm>
            <a:off x="11986721" y="6785418"/>
            <a:ext cx="3292410" cy="3292411"/>
          </a:xfrm>
          <a:prstGeom prst="roundRect">
            <a:avLst>
              <a:gd name="adj" fmla="val 16201"/>
            </a:avLst>
          </a:prstGeom>
          <a:solidFill>
            <a:srgbClr val="4C9956"/>
          </a:solidFill>
          <a:ln w="25400">
            <a:solidFill>
              <a:srgbClr val="FFFFFF"/>
            </a:solidFill>
            <a:miter lim="400000"/>
          </a:ln>
        </p:spPr>
        <p:txBody>
          <a:bodyPr tIns="91439" bIns="91439" anchor="ctr"/>
          <a:lstStyle/>
          <a:p>
            <a:pPr defTabSz="1244600">
              <a:lnSpc>
                <a:spcPct val="90000"/>
              </a:lnSpc>
              <a:spcBef>
                <a:spcPts val="1500"/>
              </a:spcBef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4" name="OPTIONS"/>
          <p:cNvSpPr txBox="1"/>
          <p:nvPr/>
        </p:nvSpPr>
        <p:spPr>
          <a:xfrm>
            <a:off x="12147443" y="8076659"/>
            <a:ext cx="2970966" cy="709930"/>
          </a:xfrm>
          <a:prstGeom prst="rect">
            <a:avLst/>
          </a:prstGeom>
          <a:ln w="12700">
            <a:miter lim="400000"/>
          </a:ln>
        </p:spPr>
        <p:txBody>
          <a:bodyPr lIns="106679" tIns="106679" rIns="106679" bIns="106679" anchor="ctr">
            <a:spAutoFit/>
          </a:bodyPr>
          <a:lstStyle>
            <a:lvl1pPr defTabSz="1244600">
              <a:lnSpc>
                <a:spcPct val="90000"/>
              </a:lnSpc>
              <a:spcBef>
                <a:spcPts val="1100"/>
              </a:spcBef>
              <a:defRPr sz="2800" b="0">
                <a:solidFill>
                  <a:srgbClr val="FFFFFF"/>
                </a:solidFill>
                <a:latin typeface="HelveticaNeue LT 65 Medium"/>
                <a:ea typeface="HelveticaNeue LT 65 Medium"/>
                <a:cs typeface="HelveticaNeue LT 65 Medium"/>
                <a:sym typeface="HelveticaNeue LT 65 Medium"/>
              </a:defRPr>
            </a:lvl1pPr>
          </a:lstStyle>
          <a:p>
            <a:r>
              <a:rPr lang="zh-CN" sz="3600" b="1"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5" name="圆形"/>
          <p:cNvSpPr/>
          <p:nvPr/>
        </p:nvSpPr>
        <p:spPr>
          <a:xfrm>
            <a:off x="547883" y="3069766"/>
            <a:ext cx="1080657" cy="1080657"/>
          </a:xfrm>
          <a:prstGeom prst="ellipse">
            <a:avLst/>
          </a:prstGeom>
          <a:solidFill>
            <a:srgbClr val="4C9957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6" name="A"/>
          <p:cNvSpPr txBox="1"/>
          <p:nvPr/>
        </p:nvSpPr>
        <p:spPr>
          <a:xfrm>
            <a:off x="706141" y="3264653"/>
            <a:ext cx="764139" cy="690881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defTabSz="1828800">
              <a:defRPr sz="3600" b="0">
                <a:solidFill>
                  <a:srgbClr val="FFFFFF"/>
                </a:solidFill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7" name="圆形"/>
          <p:cNvSpPr/>
          <p:nvPr/>
        </p:nvSpPr>
        <p:spPr>
          <a:xfrm>
            <a:off x="547883" y="7091730"/>
            <a:ext cx="1080657" cy="1080657"/>
          </a:xfrm>
          <a:prstGeom prst="ellipse">
            <a:avLst/>
          </a:prstGeom>
          <a:solidFill>
            <a:srgbClr val="0F2739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" name="B"/>
          <p:cNvSpPr txBox="1"/>
          <p:nvPr/>
        </p:nvSpPr>
        <p:spPr>
          <a:xfrm>
            <a:off x="706141" y="7286617"/>
            <a:ext cx="764139" cy="690881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defTabSz="1828800">
              <a:defRPr sz="3600" b="0">
                <a:solidFill>
                  <a:srgbClr val="FFFFFF"/>
                </a:solidFill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9" name="圆形"/>
          <p:cNvSpPr/>
          <p:nvPr/>
        </p:nvSpPr>
        <p:spPr>
          <a:xfrm>
            <a:off x="16471177" y="2940615"/>
            <a:ext cx="1080657" cy="1080657"/>
          </a:xfrm>
          <a:prstGeom prst="ellipse">
            <a:avLst/>
          </a:prstGeom>
          <a:solidFill>
            <a:srgbClr val="0F2739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0" name="C"/>
          <p:cNvSpPr txBox="1"/>
          <p:nvPr/>
        </p:nvSpPr>
        <p:spPr>
          <a:xfrm>
            <a:off x="16629436" y="3135502"/>
            <a:ext cx="764139" cy="690881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defTabSz="1828800">
              <a:defRPr sz="3600" b="0">
                <a:solidFill>
                  <a:srgbClr val="FFFFFF"/>
                </a:solidFill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1" name="圆形"/>
          <p:cNvSpPr/>
          <p:nvPr/>
        </p:nvSpPr>
        <p:spPr>
          <a:xfrm>
            <a:off x="16471176" y="7091730"/>
            <a:ext cx="1080657" cy="1080657"/>
          </a:xfrm>
          <a:prstGeom prst="ellipse">
            <a:avLst/>
          </a:prstGeom>
          <a:solidFill>
            <a:srgbClr val="4C9955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2" name="D"/>
          <p:cNvSpPr txBox="1"/>
          <p:nvPr/>
        </p:nvSpPr>
        <p:spPr>
          <a:xfrm>
            <a:off x="16629434" y="7286617"/>
            <a:ext cx="764139" cy="690881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defTabSz="1828800">
              <a:defRPr sz="3600" b="0">
                <a:solidFill>
                  <a:srgbClr val="FFFFFF"/>
                </a:solidFill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3" name="爱奇迹成立于2007年，经过几年发展，已经成为了最大、最好、最值得信赖的电子烟经销商。"/>
          <p:cNvSpPr txBox="1"/>
          <p:nvPr/>
        </p:nvSpPr>
        <p:spPr>
          <a:xfrm>
            <a:off x="2054225" y="3069590"/>
            <a:ext cx="5512435" cy="19996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使命强调以人为本，通过产品和服务改善伙伴生活质量，同时关注烟民健康，体现公司社会责任。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在工作中，通过仿真和气道优化，为产品口感和安全性提供数据支持，推动更健康、更舒适的吸烟体验。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4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7893665" y="7153910"/>
            <a:ext cx="4859655" cy="32753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通过日常工作，已初步将企业使命、愿景和价值观融入工作实践：既关注产品质量与用户体验，也注重团队协作和知识积累，为公司长远发展贡献力量。</a:t>
            </a:r>
            <a:endParaRPr lang="zh-CN" altLang="en-US" sz="2600">
              <a:solidFill>
                <a:srgbClr val="1516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5" name="爱奇迹成立于2007年，经过几年发展，已经成为了最大、最好、最值得信赖的电子烟经销商。"/>
          <p:cNvSpPr txBox="1"/>
          <p:nvPr/>
        </p:nvSpPr>
        <p:spPr>
          <a:xfrm>
            <a:off x="17893665" y="3069590"/>
            <a:ext cx="4880610" cy="19996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公司立志服务全球烟民，打造受欢迎和信赖的品牌，这要求每一项产品设计和流程优化都体现质量和可靠性。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在仿真工作中，严格遵循标准化流程和规范，确保仿真结果可靠可复现，为新产品研发和改进提供科学依据，支持产品在全球市场的竞争力。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6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995170" y="7153910"/>
            <a:ext cx="5571490" cy="44056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试用期内，始终保持开放的学习心态，快速熟悉电子烟产品体系与气道仿真方法，并以公司整体目标为导向，主动协同结构、雾化等相关部门，推动气道仿真在产品研发中的实际落地应用。</a:t>
            </a:r>
            <a:endParaRPr lang="zh-CN" altLang="en-US" sz="2600">
              <a:solidFill>
                <a:srgbClr val="1516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在数据分析与结论输出中始终坚持客观理性，确保技术判断真实可靠，并对发现的问题及时反馈、主动协同推进闭环解决，如针对</a:t>
            </a:r>
            <a:r>
              <a:rPr lang="en-US" altLang="zh-CN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VP218-E </a:t>
            </a: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咪头不灵敏问题，与相关同事沟通并提出可落地的优化方案。</a:t>
            </a:r>
            <a:endParaRPr lang="zh-CN" altLang="en-US" sz="2600">
              <a:solidFill>
                <a:srgbClr val="1516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7" name="汇报内容大标题"/>
          <p:cNvSpPr txBox="1"/>
          <p:nvPr/>
        </p:nvSpPr>
        <p:spPr>
          <a:xfrm>
            <a:off x="1378583" y="338786"/>
            <a:ext cx="9626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企业文化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的理解与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践行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85230" y="12426315"/>
            <a:ext cx="812800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矩形"/>
          <p:cNvSpPr/>
          <p:nvPr/>
        </p:nvSpPr>
        <p:spPr>
          <a:xfrm>
            <a:off x="8479332" y="-13972"/>
            <a:ext cx="15904668" cy="1372997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使命强调以人为本，通过产品和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6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8" name="汇报内容大标题"/>
          <p:cNvSpPr txBox="1"/>
          <p:nvPr/>
        </p:nvSpPr>
        <p:spPr>
          <a:xfrm>
            <a:off x="1326513" y="338786"/>
            <a:ext cx="7721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需要的支持和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帮助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9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0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1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2" name="01"/>
          <p:cNvSpPr txBox="1"/>
          <p:nvPr/>
        </p:nvSpPr>
        <p:spPr>
          <a:xfrm>
            <a:off x="23383368" y="1039233"/>
            <a:ext cx="533400" cy="5473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3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3815" b="25000"/>
          <a:stretch>
            <a:fillRect/>
          </a:stretch>
        </p:blipFill>
        <p:spPr>
          <a:xfrm>
            <a:off x="8591550" y="5626100"/>
            <a:ext cx="14400000" cy="2129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800" y="2699385"/>
            <a:ext cx="11239500" cy="2209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b="2661"/>
          <a:stretch>
            <a:fillRect/>
          </a:stretch>
        </p:blipFill>
        <p:spPr>
          <a:xfrm>
            <a:off x="8591550" y="8472805"/>
            <a:ext cx="14400000" cy="1834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550" y="11024235"/>
            <a:ext cx="14400000" cy="10737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52290" y="2105660"/>
            <a:ext cx="847852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气道设计参数表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52290" y="5032375"/>
            <a:ext cx="847852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气道流场参数表（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17.5mL/s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52290" y="7879080"/>
            <a:ext cx="847852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气道流场参数表（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.5mL/s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52290" y="10430510"/>
            <a:ext cx="847852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口感反馈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3" name="爱奇迹成立于2007年，经过几年发展，已经成为了最大、最好、最值得信赖的电子烟经销商。"/>
          <p:cNvSpPr txBox="1"/>
          <p:nvPr/>
        </p:nvSpPr>
        <p:spPr>
          <a:xfrm>
            <a:off x="1071880" y="3474085"/>
            <a:ext cx="6471920" cy="25400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口感反馈表数据收集，如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雾化、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市场、品鉴等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>
              <a:lnSpc>
                <a:spcPct val="100000"/>
              </a:lnSpc>
              <a:buFont typeface="Arial" panose="020B0604020202020204" pitchFamily="34" charset="0"/>
            </a:pPr>
            <a:endParaRPr lang="zh-CN" altLang="en-US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口感指标还有哪些？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7" name="汇报内容大标题"/>
          <p:cNvSpPr txBox="1"/>
          <p:nvPr/>
        </p:nvSpPr>
        <p:spPr>
          <a:xfrm>
            <a:off x="1319528" y="338786"/>
            <a:ext cx="2006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思考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0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1" name="01"/>
          <p:cNvSpPr txBox="1"/>
          <p:nvPr/>
        </p:nvSpPr>
        <p:spPr>
          <a:xfrm>
            <a:off x="23383368" y="1039233"/>
            <a:ext cx="533400" cy="5473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9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3" name="形状"/>
          <p:cNvSpPr/>
          <p:nvPr/>
        </p:nvSpPr>
        <p:spPr>
          <a:xfrm>
            <a:off x="1020340" y="3317136"/>
            <a:ext cx="3766054" cy="378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449" extrusionOk="0">
                <a:moveTo>
                  <a:pt x="13560" y="19857"/>
                </a:moveTo>
                <a:cubicBezTo>
                  <a:pt x="14412" y="16788"/>
                  <a:pt x="16800" y="14401"/>
                  <a:pt x="19812" y="13548"/>
                </a:cubicBezTo>
                <a:cubicBezTo>
                  <a:pt x="20779" y="13321"/>
                  <a:pt x="21404" y="12411"/>
                  <a:pt x="21404" y="11445"/>
                </a:cubicBezTo>
                <a:cubicBezTo>
                  <a:pt x="21404" y="2180"/>
                  <a:pt x="21404" y="2180"/>
                  <a:pt x="21404" y="2180"/>
                </a:cubicBezTo>
                <a:cubicBezTo>
                  <a:pt x="21404" y="815"/>
                  <a:pt x="20267" y="-151"/>
                  <a:pt x="18960" y="20"/>
                </a:cubicBezTo>
                <a:cubicBezTo>
                  <a:pt x="9183" y="1497"/>
                  <a:pt x="1452" y="9228"/>
                  <a:pt x="31" y="18948"/>
                </a:cubicBezTo>
                <a:cubicBezTo>
                  <a:pt x="-196" y="20312"/>
                  <a:pt x="827" y="21449"/>
                  <a:pt x="2191" y="21449"/>
                </a:cubicBezTo>
                <a:cubicBezTo>
                  <a:pt x="11457" y="21449"/>
                  <a:pt x="11457" y="21449"/>
                  <a:pt x="11457" y="21449"/>
                </a:cubicBezTo>
                <a:cubicBezTo>
                  <a:pt x="12423" y="21449"/>
                  <a:pt x="13276" y="20824"/>
                  <a:pt x="13560" y="19857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4" name="形状"/>
          <p:cNvSpPr/>
          <p:nvPr/>
        </p:nvSpPr>
        <p:spPr>
          <a:xfrm>
            <a:off x="5088016" y="3317136"/>
            <a:ext cx="3775583" cy="378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49" extrusionOk="0">
                <a:moveTo>
                  <a:pt x="1644" y="13548"/>
                </a:moveTo>
                <a:cubicBezTo>
                  <a:pt x="4649" y="14401"/>
                  <a:pt x="7030" y="16788"/>
                  <a:pt x="7880" y="19857"/>
                </a:cubicBezTo>
                <a:cubicBezTo>
                  <a:pt x="8164" y="20824"/>
                  <a:pt x="9014" y="21449"/>
                  <a:pt x="9978" y="21449"/>
                </a:cubicBezTo>
                <a:cubicBezTo>
                  <a:pt x="19219" y="21449"/>
                  <a:pt x="19219" y="21449"/>
                  <a:pt x="19219" y="21449"/>
                </a:cubicBezTo>
                <a:cubicBezTo>
                  <a:pt x="20580" y="21449"/>
                  <a:pt x="21600" y="20312"/>
                  <a:pt x="21373" y="18948"/>
                </a:cubicBezTo>
                <a:cubicBezTo>
                  <a:pt x="19956" y="9228"/>
                  <a:pt x="12246" y="1497"/>
                  <a:pt x="2494" y="20"/>
                </a:cubicBezTo>
                <a:cubicBezTo>
                  <a:pt x="1191" y="-151"/>
                  <a:pt x="0" y="815"/>
                  <a:pt x="0" y="2180"/>
                </a:cubicBezTo>
                <a:cubicBezTo>
                  <a:pt x="0" y="11445"/>
                  <a:pt x="0" y="11445"/>
                  <a:pt x="0" y="11445"/>
                </a:cubicBezTo>
                <a:cubicBezTo>
                  <a:pt x="0" y="12411"/>
                  <a:pt x="680" y="13321"/>
                  <a:pt x="1644" y="13548"/>
                </a:cubicBezTo>
                <a:close/>
              </a:path>
            </a:pathLst>
          </a:custGeom>
          <a:solidFill>
            <a:srgbClr val="0F2738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5" name="形状"/>
          <p:cNvSpPr/>
          <p:nvPr/>
        </p:nvSpPr>
        <p:spPr>
          <a:xfrm>
            <a:off x="5088016" y="7398969"/>
            <a:ext cx="3775583" cy="378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48" extrusionOk="0">
                <a:moveTo>
                  <a:pt x="7880" y="1587"/>
                </a:moveTo>
                <a:cubicBezTo>
                  <a:pt x="7030" y="4649"/>
                  <a:pt x="4649" y="7030"/>
                  <a:pt x="1644" y="7880"/>
                </a:cubicBezTo>
                <a:cubicBezTo>
                  <a:pt x="680" y="8164"/>
                  <a:pt x="0" y="9014"/>
                  <a:pt x="0" y="9978"/>
                </a:cubicBezTo>
                <a:cubicBezTo>
                  <a:pt x="0" y="19276"/>
                  <a:pt x="0" y="19276"/>
                  <a:pt x="0" y="19276"/>
                </a:cubicBezTo>
                <a:cubicBezTo>
                  <a:pt x="0" y="20580"/>
                  <a:pt x="1191" y="21600"/>
                  <a:pt x="2494" y="21430"/>
                </a:cubicBezTo>
                <a:cubicBezTo>
                  <a:pt x="12246" y="19956"/>
                  <a:pt x="19956" y="12246"/>
                  <a:pt x="21373" y="2494"/>
                </a:cubicBezTo>
                <a:cubicBezTo>
                  <a:pt x="21600" y="1191"/>
                  <a:pt x="20580" y="0"/>
                  <a:pt x="19219" y="0"/>
                </a:cubicBezTo>
                <a:cubicBezTo>
                  <a:pt x="9978" y="0"/>
                  <a:pt x="9978" y="0"/>
                  <a:pt x="9978" y="0"/>
                </a:cubicBezTo>
                <a:cubicBezTo>
                  <a:pt x="9014" y="0"/>
                  <a:pt x="8164" y="680"/>
                  <a:pt x="7880" y="1587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6" name="形状"/>
          <p:cNvSpPr/>
          <p:nvPr/>
        </p:nvSpPr>
        <p:spPr>
          <a:xfrm>
            <a:off x="1020340" y="7398969"/>
            <a:ext cx="3766054" cy="378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448" extrusionOk="0">
                <a:moveTo>
                  <a:pt x="19812" y="7880"/>
                </a:moveTo>
                <a:cubicBezTo>
                  <a:pt x="16800" y="7030"/>
                  <a:pt x="14412" y="4649"/>
                  <a:pt x="13560" y="1587"/>
                </a:cubicBezTo>
                <a:cubicBezTo>
                  <a:pt x="13276" y="680"/>
                  <a:pt x="12423" y="0"/>
                  <a:pt x="11457" y="0"/>
                </a:cubicBezTo>
                <a:cubicBezTo>
                  <a:pt x="2191" y="0"/>
                  <a:pt x="2191" y="0"/>
                  <a:pt x="2191" y="0"/>
                </a:cubicBezTo>
                <a:cubicBezTo>
                  <a:pt x="827" y="0"/>
                  <a:pt x="-196" y="1191"/>
                  <a:pt x="31" y="2494"/>
                </a:cubicBezTo>
                <a:cubicBezTo>
                  <a:pt x="1452" y="12246"/>
                  <a:pt x="9183" y="19956"/>
                  <a:pt x="18960" y="21430"/>
                </a:cubicBezTo>
                <a:cubicBezTo>
                  <a:pt x="20267" y="21600"/>
                  <a:pt x="21404" y="20580"/>
                  <a:pt x="21404" y="19276"/>
                </a:cubicBezTo>
                <a:cubicBezTo>
                  <a:pt x="21404" y="9978"/>
                  <a:pt x="21404" y="9978"/>
                  <a:pt x="21404" y="9978"/>
                </a:cubicBezTo>
                <a:cubicBezTo>
                  <a:pt x="21404" y="9014"/>
                  <a:pt x="20779" y="8164"/>
                  <a:pt x="19812" y="7880"/>
                </a:cubicBezTo>
                <a:close/>
              </a:path>
            </a:pathLst>
          </a:custGeom>
          <a:solidFill>
            <a:srgbClr val="0F2738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" name="01"/>
          <p:cNvSpPr txBox="1"/>
          <p:nvPr/>
        </p:nvSpPr>
        <p:spPr>
          <a:xfrm>
            <a:off x="1251328" y="6179615"/>
            <a:ext cx="716827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8" name="02"/>
          <p:cNvSpPr txBox="1"/>
          <p:nvPr/>
        </p:nvSpPr>
        <p:spPr>
          <a:xfrm>
            <a:off x="5364669" y="3543094"/>
            <a:ext cx="716827" cy="816096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9" name="03"/>
          <p:cNvSpPr txBox="1"/>
          <p:nvPr/>
        </p:nvSpPr>
        <p:spPr>
          <a:xfrm>
            <a:off x="7743460" y="7616026"/>
            <a:ext cx="716826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0" name="04"/>
          <p:cNvSpPr txBox="1"/>
          <p:nvPr/>
        </p:nvSpPr>
        <p:spPr>
          <a:xfrm>
            <a:off x="3796795" y="10069176"/>
            <a:ext cx="716827" cy="8160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914400">
              <a:lnSpc>
                <a:spcPct val="120000"/>
              </a:lnSpc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2" name="形状"/>
          <p:cNvSpPr/>
          <p:nvPr/>
        </p:nvSpPr>
        <p:spPr>
          <a:xfrm>
            <a:off x="3637734" y="3872669"/>
            <a:ext cx="614429" cy="617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43" y="0"/>
                </a:moveTo>
                <a:cubicBezTo>
                  <a:pt x="14561" y="0"/>
                  <a:pt x="16682" y="289"/>
                  <a:pt x="18225" y="771"/>
                </a:cubicBezTo>
                <a:cubicBezTo>
                  <a:pt x="21021" y="1543"/>
                  <a:pt x="21600" y="2893"/>
                  <a:pt x="21600" y="3857"/>
                </a:cubicBezTo>
                <a:cubicBezTo>
                  <a:pt x="21600" y="4436"/>
                  <a:pt x="21407" y="5207"/>
                  <a:pt x="20539" y="5882"/>
                </a:cubicBezTo>
                <a:cubicBezTo>
                  <a:pt x="20250" y="6075"/>
                  <a:pt x="20057" y="6461"/>
                  <a:pt x="20057" y="6846"/>
                </a:cubicBezTo>
                <a:cubicBezTo>
                  <a:pt x="20057" y="6846"/>
                  <a:pt x="20057" y="6846"/>
                  <a:pt x="20057" y="19286"/>
                </a:cubicBezTo>
                <a:cubicBezTo>
                  <a:pt x="20057" y="20539"/>
                  <a:pt x="16586" y="21600"/>
                  <a:pt x="12343" y="21600"/>
                </a:cubicBezTo>
                <a:cubicBezTo>
                  <a:pt x="8100" y="21600"/>
                  <a:pt x="4629" y="20539"/>
                  <a:pt x="4629" y="19286"/>
                </a:cubicBezTo>
                <a:cubicBezTo>
                  <a:pt x="4629" y="19286"/>
                  <a:pt x="4629" y="19286"/>
                  <a:pt x="4629" y="13693"/>
                </a:cubicBezTo>
                <a:cubicBezTo>
                  <a:pt x="5304" y="13789"/>
                  <a:pt x="6075" y="13886"/>
                  <a:pt x="6846" y="13886"/>
                </a:cubicBezTo>
                <a:cubicBezTo>
                  <a:pt x="8679" y="13886"/>
                  <a:pt x="10318" y="13500"/>
                  <a:pt x="11571" y="12921"/>
                </a:cubicBezTo>
                <a:cubicBezTo>
                  <a:pt x="11861" y="13018"/>
                  <a:pt x="12054" y="13114"/>
                  <a:pt x="12343" y="13114"/>
                </a:cubicBezTo>
                <a:cubicBezTo>
                  <a:pt x="13307" y="13114"/>
                  <a:pt x="14079" y="12246"/>
                  <a:pt x="13886" y="11186"/>
                </a:cubicBezTo>
                <a:cubicBezTo>
                  <a:pt x="13693" y="10607"/>
                  <a:pt x="13307" y="10221"/>
                  <a:pt x="12729" y="10029"/>
                </a:cubicBezTo>
                <a:cubicBezTo>
                  <a:pt x="11668" y="9836"/>
                  <a:pt x="10800" y="10607"/>
                  <a:pt x="10800" y="11571"/>
                </a:cubicBezTo>
                <a:cubicBezTo>
                  <a:pt x="9739" y="12054"/>
                  <a:pt x="8389" y="12343"/>
                  <a:pt x="6846" y="12343"/>
                </a:cubicBezTo>
                <a:cubicBezTo>
                  <a:pt x="6750" y="12343"/>
                  <a:pt x="6557" y="12343"/>
                  <a:pt x="6461" y="12343"/>
                </a:cubicBezTo>
                <a:cubicBezTo>
                  <a:pt x="2796" y="12343"/>
                  <a:pt x="0" y="10800"/>
                  <a:pt x="0" y="8775"/>
                </a:cubicBezTo>
                <a:cubicBezTo>
                  <a:pt x="0" y="7618"/>
                  <a:pt x="868" y="6654"/>
                  <a:pt x="2411" y="5979"/>
                </a:cubicBezTo>
                <a:cubicBezTo>
                  <a:pt x="2507" y="5979"/>
                  <a:pt x="2507" y="5979"/>
                  <a:pt x="2604" y="6075"/>
                </a:cubicBezTo>
                <a:cubicBezTo>
                  <a:pt x="2893" y="6268"/>
                  <a:pt x="3086" y="6654"/>
                  <a:pt x="3086" y="7039"/>
                </a:cubicBezTo>
                <a:cubicBezTo>
                  <a:pt x="3086" y="7039"/>
                  <a:pt x="3086" y="7039"/>
                  <a:pt x="3086" y="7136"/>
                </a:cubicBezTo>
                <a:cubicBezTo>
                  <a:pt x="3086" y="7329"/>
                  <a:pt x="2989" y="7425"/>
                  <a:pt x="2893" y="7521"/>
                </a:cubicBezTo>
                <a:cubicBezTo>
                  <a:pt x="2025" y="7907"/>
                  <a:pt x="1543" y="8389"/>
                  <a:pt x="1543" y="8775"/>
                </a:cubicBezTo>
                <a:cubicBezTo>
                  <a:pt x="1543" y="9354"/>
                  <a:pt x="2411" y="10125"/>
                  <a:pt x="3954" y="10511"/>
                </a:cubicBezTo>
                <a:cubicBezTo>
                  <a:pt x="4339" y="10607"/>
                  <a:pt x="4629" y="10318"/>
                  <a:pt x="4629" y="10029"/>
                </a:cubicBezTo>
                <a:cubicBezTo>
                  <a:pt x="4629" y="10029"/>
                  <a:pt x="4629" y="10029"/>
                  <a:pt x="4629" y="6846"/>
                </a:cubicBezTo>
                <a:cubicBezTo>
                  <a:pt x="4629" y="6461"/>
                  <a:pt x="4436" y="6075"/>
                  <a:pt x="4146" y="5882"/>
                </a:cubicBezTo>
                <a:cubicBezTo>
                  <a:pt x="3279" y="5207"/>
                  <a:pt x="3086" y="4436"/>
                  <a:pt x="3086" y="3857"/>
                </a:cubicBezTo>
                <a:cubicBezTo>
                  <a:pt x="3086" y="2893"/>
                  <a:pt x="3664" y="1543"/>
                  <a:pt x="6461" y="771"/>
                </a:cubicBezTo>
                <a:cubicBezTo>
                  <a:pt x="8004" y="289"/>
                  <a:pt x="10125" y="0"/>
                  <a:pt x="1234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3" name="形状"/>
          <p:cNvSpPr/>
          <p:nvPr/>
        </p:nvSpPr>
        <p:spPr>
          <a:xfrm>
            <a:off x="7794659" y="6045870"/>
            <a:ext cx="614429" cy="615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extrusionOk="0">
                <a:moveTo>
                  <a:pt x="8273" y="19906"/>
                </a:moveTo>
                <a:cubicBezTo>
                  <a:pt x="8273" y="19906"/>
                  <a:pt x="8273" y="19906"/>
                  <a:pt x="13503" y="19906"/>
                </a:cubicBezTo>
                <a:cubicBezTo>
                  <a:pt x="13697" y="19906"/>
                  <a:pt x="13793" y="20095"/>
                  <a:pt x="13697" y="20189"/>
                </a:cubicBezTo>
                <a:cubicBezTo>
                  <a:pt x="13019" y="20944"/>
                  <a:pt x="11953" y="21416"/>
                  <a:pt x="10888" y="21416"/>
                </a:cubicBezTo>
                <a:cubicBezTo>
                  <a:pt x="9823" y="21416"/>
                  <a:pt x="8757" y="20944"/>
                  <a:pt x="8079" y="20189"/>
                </a:cubicBezTo>
                <a:cubicBezTo>
                  <a:pt x="7983" y="20095"/>
                  <a:pt x="8079" y="19906"/>
                  <a:pt x="8273" y="19906"/>
                </a:cubicBezTo>
                <a:close/>
                <a:moveTo>
                  <a:pt x="13793" y="6857"/>
                </a:moveTo>
                <a:cubicBezTo>
                  <a:pt x="13552" y="6845"/>
                  <a:pt x="13310" y="6916"/>
                  <a:pt x="13118" y="7107"/>
                </a:cubicBezTo>
                <a:cubicBezTo>
                  <a:pt x="13118" y="7107"/>
                  <a:pt x="13118" y="7107"/>
                  <a:pt x="10513" y="9584"/>
                </a:cubicBezTo>
                <a:cubicBezTo>
                  <a:pt x="10223" y="9965"/>
                  <a:pt x="9644" y="9965"/>
                  <a:pt x="9258" y="9584"/>
                </a:cubicBezTo>
                <a:cubicBezTo>
                  <a:pt x="9258" y="9584"/>
                  <a:pt x="9258" y="9584"/>
                  <a:pt x="8680" y="9012"/>
                </a:cubicBezTo>
                <a:cubicBezTo>
                  <a:pt x="8390" y="8726"/>
                  <a:pt x="7811" y="8726"/>
                  <a:pt x="7425" y="9012"/>
                </a:cubicBezTo>
                <a:cubicBezTo>
                  <a:pt x="7425" y="9012"/>
                  <a:pt x="7425" y="9012"/>
                  <a:pt x="7039" y="9393"/>
                </a:cubicBezTo>
                <a:cubicBezTo>
                  <a:pt x="6750" y="9679"/>
                  <a:pt x="6750" y="10250"/>
                  <a:pt x="7039" y="10631"/>
                </a:cubicBezTo>
                <a:cubicBezTo>
                  <a:pt x="7039" y="10631"/>
                  <a:pt x="7039" y="10631"/>
                  <a:pt x="8390" y="11965"/>
                </a:cubicBezTo>
                <a:cubicBezTo>
                  <a:pt x="9258" y="12822"/>
                  <a:pt x="10513" y="12822"/>
                  <a:pt x="11381" y="11965"/>
                </a:cubicBezTo>
                <a:cubicBezTo>
                  <a:pt x="11381" y="11965"/>
                  <a:pt x="11381" y="11965"/>
                  <a:pt x="14758" y="8726"/>
                </a:cubicBezTo>
                <a:cubicBezTo>
                  <a:pt x="15144" y="8440"/>
                  <a:pt x="15144" y="7869"/>
                  <a:pt x="14758" y="7488"/>
                </a:cubicBezTo>
                <a:cubicBezTo>
                  <a:pt x="14758" y="7488"/>
                  <a:pt x="14758" y="7488"/>
                  <a:pt x="14468" y="7107"/>
                </a:cubicBezTo>
                <a:cubicBezTo>
                  <a:pt x="14275" y="6964"/>
                  <a:pt x="14034" y="6869"/>
                  <a:pt x="13793" y="6857"/>
                </a:cubicBezTo>
                <a:close/>
                <a:moveTo>
                  <a:pt x="11282" y="7"/>
                </a:moveTo>
                <a:cubicBezTo>
                  <a:pt x="15429" y="198"/>
                  <a:pt x="18707" y="3735"/>
                  <a:pt x="18611" y="7941"/>
                </a:cubicBezTo>
                <a:cubicBezTo>
                  <a:pt x="18611" y="7941"/>
                  <a:pt x="18611" y="7941"/>
                  <a:pt x="18611" y="10330"/>
                </a:cubicBezTo>
                <a:cubicBezTo>
                  <a:pt x="18611" y="12624"/>
                  <a:pt x="19479" y="14727"/>
                  <a:pt x="21021" y="16352"/>
                </a:cubicBezTo>
                <a:lnTo>
                  <a:pt x="21311" y="16639"/>
                </a:lnTo>
                <a:cubicBezTo>
                  <a:pt x="21504" y="16830"/>
                  <a:pt x="21600" y="17117"/>
                  <a:pt x="21600" y="17308"/>
                </a:cubicBezTo>
                <a:cubicBezTo>
                  <a:pt x="21600" y="17308"/>
                  <a:pt x="21600" y="17308"/>
                  <a:pt x="21600" y="17594"/>
                </a:cubicBezTo>
                <a:cubicBezTo>
                  <a:pt x="21600" y="18072"/>
                  <a:pt x="21214" y="18455"/>
                  <a:pt x="20636" y="18455"/>
                </a:cubicBezTo>
                <a:cubicBezTo>
                  <a:pt x="20636" y="18455"/>
                  <a:pt x="20636" y="18455"/>
                  <a:pt x="964" y="18264"/>
                </a:cubicBezTo>
                <a:cubicBezTo>
                  <a:pt x="386" y="18264"/>
                  <a:pt x="0" y="17786"/>
                  <a:pt x="0" y="17308"/>
                </a:cubicBezTo>
                <a:cubicBezTo>
                  <a:pt x="0" y="17308"/>
                  <a:pt x="0" y="17308"/>
                  <a:pt x="0" y="17117"/>
                </a:cubicBezTo>
                <a:cubicBezTo>
                  <a:pt x="0" y="16830"/>
                  <a:pt x="96" y="16639"/>
                  <a:pt x="289" y="16448"/>
                </a:cubicBezTo>
                <a:cubicBezTo>
                  <a:pt x="289" y="16448"/>
                  <a:pt x="289" y="16448"/>
                  <a:pt x="579" y="16161"/>
                </a:cubicBezTo>
                <a:cubicBezTo>
                  <a:pt x="2218" y="14536"/>
                  <a:pt x="3182" y="12433"/>
                  <a:pt x="3182" y="10139"/>
                </a:cubicBezTo>
                <a:cubicBezTo>
                  <a:pt x="3182" y="10139"/>
                  <a:pt x="3182" y="10139"/>
                  <a:pt x="3182" y="7558"/>
                </a:cubicBezTo>
                <a:cubicBezTo>
                  <a:pt x="3279" y="3257"/>
                  <a:pt x="6846" y="-184"/>
                  <a:pt x="11282" y="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4" name="形状"/>
          <p:cNvSpPr/>
          <p:nvPr/>
        </p:nvSpPr>
        <p:spPr>
          <a:xfrm>
            <a:off x="1689339" y="7876051"/>
            <a:ext cx="607749" cy="607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8" y="6171"/>
                </a:moveTo>
                <a:cubicBezTo>
                  <a:pt x="12945" y="6171"/>
                  <a:pt x="16615" y="9643"/>
                  <a:pt x="16615" y="13886"/>
                </a:cubicBezTo>
                <a:cubicBezTo>
                  <a:pt x="16615" y="18129"/>
                  <a:pt x="12945" y="21600"/>
                  <a:pt x="8308" y="21600"/>
                </a:cubicBezTo>
                <a:cubicBezTo>
                  <a:pt x="7052" y="21600"/>
                  <a:pt x="5796" y="21311"/>
                  <a:pt x="4733" y="20829"/>
                </a:cubicBezTo>
                <a:cubicBezTo>
                  <a:pt x="4540" y="20732"/>
                  <a:pt x="4347" y="20732"/>
                  <a:pt x="4057" y="20829"/>
                </a:cubicBezTo>
                <a:cubicBezTo>
                  <a:pt x="4057" y="20829"/>
                  <a:pt x="4057" y="20829"/>
                  <a:pt x="1739" y="21407"/>
                </a:cubicBezTo>
                <a:cubicBezTo>
                  <a:pt x="1449" y="21504"/>
                  <a:pt x="1256" y="21311"/>
                  <a:pt x="1352" y="21021"/>
                </a:cubicBezTo>
                <a:cubicBezTo>
                  <a:pt x="1352" y="21021"/>
                  <a:pt x="1352" y="21021"/>
                  <a:pt x="1835" y="19286"/>
                </a:cubicBezTo>
                <a:cubicBezTo>
                  <a:pt x="1932" y="18996"/>
                  <a:pt x="1835" y="18707"/>
                  <a:pt x="1642" y="18514"/>
                </a:cubicBezTo>
                <a:cubicBezTo>
                  <a:pt x="580" y="17164"/>
                  <a:pt x="0" y="15621"/>
                  <a:pt x="0" y="13886"/>
                </a:cubicBezTo>
                <a:cubicBezTo>
                  <a:pt x="0" y="9643"/>
                  <a:pt x="3767" y="6171"/>
                  <a:pt x="8308" y="6171"/>
                </a:cubicBezTo>
                <a:close/>
                <a:moveTo>
                  <a:pt x="13315" y="0"/>
                </a:moveTo>
                <a:cubicBezTo>
                  <a:pt x="17843" y="0"/>
                  <a:pt x="21600" y="3466"/>
                  <a:pt x="21600" y="7703"/>
                </a:cubicBezTo>
                <a:cubicBezTo>
                  <a:pt x="21600" y="9436"/>
                  <a:pt x="21022" y="10977"/>
                  <a:pt x="19962" y="12229"/>
                </a:cubicBezTo>
                <a:cubicBezTo>
                  <a:pt x="19770" y="12518"/>
                  <a:pt x="19673" y="12806"/>
                  <a:pt x="19770" y="13095"/>
                </a:cubicBezTo>
                <a:cubicBezTo>
                  <a:pt x="19770" y="13095"/>
                  <a:pt x="19770" y="13095"/>
                  <a:pt x="20251" y="14828"/>
                </a:cubicBezTo>
                <a:cubicBezTo>
                  <a:pt x="20348" y="15117"/>
                  <a:pt x="20155" y="15310"/>
                  <a:pt x="19866" y="15214"/>
                </a:cubicBezTo>
                <a:cubicBezTo>
                  <a:pt x="19866" y="15214"/>
                  <a:pt x="19866" y="15214"/>
                  <a:pt x="18903" y="14925"/>
                </a:cubicBezTo>
                <a:cubicBezTo>
                  <a:pt x="18421" y="14828"/>
                  <a:pt x="18132" y="14347"/>
                  <a:pt x="18132" y="13866"/>
                </a:cubicBezTo>
                <a:cubicBezTo>
                  <a:pt x="18132" y="8762"/>
                  <a:pt x="13700" y="4622"/>
                  <a:pt x="8306" y="4622"/>
                </a:cubicBezTo>
                <a:cubicBezTo>
                  <a:pt x="7920" y="4622"/>
                  <a:pt x="7535" y="4718"/>
                  <a:pt x="7149" y="4718"/>
                </a:cubicBezTo>
                <a:cubicBezTo>
                  <a:pt x="6475" y="4814"/>
                  <a:pt x="5993" y="4044"/>
                  <a:pt x="6379" y="3466"/>
                </a:cubicBezTo>
                <a:cubicBezTo>
                  <a:pt x="7920" y="1348"/>
                  <a:pt x="10425" y="0"/>
                  <a:pt x="1331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5" name="形状"/>
          <p:cNvSpPr/>
          <p:nvPr/>
        </p:nvSpPr>
        <p:spPr>
          <a:xfrm>
            <a:off x="5588940" y="10056700"/>
            <a:ext cx="607749" cy="566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1" y="9940"/>
                </a:moveTo>
                <a:cubicBezTo>
                  <a:pt x="15911" y="9940"/>
                  <a:pt x="15911" y="9940"/>
                  <a:pt x="16586" y="9940"/>
                </a:cubicBezTo>
                <a:cubicBezTo>
                  <a:pt x="16779" y="9940"/>
                  <a:pt x="16971" y="10147"/>
                  <a:pt x="16971" y="10458"/>
                </a:cubicBezTo>
                <a:cubicBezTo>
                  <a:pt x="16971" y="10458"/>
                  <a:pt x="16971" y="10458"/>
                  <a:pt x="16971" y="10768"/>
                </a:cubicBezTo>
                <a:cubicBezTo>
                  <a:pt x="16971" y="11182"/>
                  <a:pt x="16586" y="11596"/>
                  <a:pt x="16200" y="11596"/>
                </a:cubicBezTo>
                <a:cubicBezTo>
                  <a:pt x="15814" y="11596"/>
                  <a:pt x="15429" y="11182"/>
                  <a:pt x="15429" y="10768"/>
                </a:cubicBezTo>
                <a:cubicBezTo>
                  <a:pt x="15429" y="10768"/>
                  <a:pt x="15429" y="10768"/>
                  <a:pt x="15429" y="10458"/>
                </a:cubicBezTo>
                <a:cubicBezTo>
                  <a:pt x="15429" y="10147"/>
                  <a:pt x="15621" y="9940"/>
                  <a:pt x="15911" y="9940"/>
                </a:cubicBezTo>
                <a:close/>
                <a:moveTo>
                  <a:pt x="5111" y="9940"/>
                </a:moveTo>
                <a:cubicBezTo>
                  <a:pt x="5111" y="9940"/>
                  <a:pt x="5111" y="9940"/>
                  <a:pt x="5786" y="9940"/>
                </a:cubicBezTo>
                <a:cubicBezTo>
                  <a:pt x="5979" y="9940"/>
                  <a:pt x="6171" y="10147"/>
                  <a:pt x="6171" y="10458"/>
                </a:cubicBezTo>
                <a:cubicBezTo>
                  <a:pt x="6171" y="10458"/>
                  <a:pt x="6171" y="10458"/>
                  <a:pt x="6171" y="10768"/>
                </a:cubicBezTo>
                <a:cubicBezTo>
                  <a:pt x="6171" y="11182"/>
                  <a:pt x="5786" y="11596"/>
                  <a:pt x="5400" y="11596"/>
                </a:cubicBezTo>
                <a:cubicBezTo>
                  <a:pt x="5014" y="11596"/>
                  <a:pt x="4629" y="11182"/>
                  <a:pt x="4629" y="10768"/>
                </a:cubicBezTo>
                <a:cubicBezTo>
                  <a:pt x="4629" y="10768"/>
                  <a:pt x="4629" y="10768"/>
                  <a:pt x="4629" y="10458"/>
                </a:cubicBezTo>
                <a:cubicBezTo>
                  <a:pt x="4629" y="10147"/>
                  <a:pt x="4821" y="9940"/>
                  <a:pt x="5111" y="9940"/>
                </a:cubicBezTo>
                <a:close/>
                <a:moveTo>
                  <a:pt x="771" y="9940"/>
                </a:moveTo>
                <a:cubicBezTo>
                  <a:pt x="771" y="9940"/>
                  <a:pt x="771" y="9940"/>
                  <a:pt x="2314" y="9940"/>
                </a:cubicBezTo>
                <a:cubicBezTo>
                  <a:pt x="2700" y="9940"/>
                  <a:pt x="3086" y="10356"/>
                  <a:pt x="3086" y="10773"/>
                </a:cubicBezTo>
                <a:cubicBezTo>
                  <a:pt x="3086" y="12230"/>
                  <a:pt x="4243" y="13480"/>
                  <a:pt x="5689" y="13271"/>
                </a:cubicBezTo>
                <a:cubicBezTo>
                  <a:pt x="6846" y="13063"/>
                  <a:pt x="7714" y="11918"/>
                  <a:pt x="7714" y="10669"/>
                </a:cubicBezTo>
                <a:cubicBezTo>
                  <a:pt x="7714" y="10252"/>
                  <a:pt x="8004" y="9940"/>
                  <a:pt x="8389" y="9940"/>
                </a:cubicBezTo>
                <a:cubicBezTo>
                  <a:pt x="8389" y="9940"/>
                  <a:pt x="8389" y="9940"/>
                  <a:pt x="13211" y="9940"/>
                </a:cubicBezTo>
                <a:cubicBezTo>
                  <a:pt x="13596" y="9940"/>
                  <a:pt x="13886" y="10252"/>
                  <a:pt x="13886" y="10669"/>
                </a:cubicBezTo>
                <a:cubicBezTo>
                  <a:pt x="13886" y="10669"/>
                  <a:pt x="13886" y="10669"/>
                  <a:pt x="13886" y="10773"/>
                </a:cubicBezTo>
                <a:cubicBezTo>
                  <a:pt x="13886" y="12230"/>
                  <a:pt x="15043" y="13480"/>
                  <a:pt x="16489" y="13271"/>
                </a:cubicBezTo>
                <a:cubicBezTo>
                  <a:pt x="17646" y="13063"/>
                  <a:pt x="18514" y="11918"/>
                  <a:pt x="18514" y="10669"/>
                </a:cubicBezTo>
                <a:cubicBezTo>
                  <a:pt x="18514" y="10252"/>
                  <a:pt x="18804" y="9940"/>
                  <a:pt x="19189" y="9940"/>
                </a:cubicBezTo>
                <a:cubicBezTo>
                  <a:pt x="19189" y="9940"/>
                  <a:pt x="19189" y="9940"/>
                  <a:pt x="20829" y="9940"/>
                </a:cubicBezTo>
                <a:cubicBezTo>
                  <a:pt x="21214" y="9940"/>
                  <a:pt x="21600" y="10356"/>
                  <a:pt x="21600" y="10773"/>
                </a:cubicBezTo>
                <a:cubicBezTo>
                  <a:pt x="21600" y="10773"/>
                  <a:pt x="21600" y="10773"/>
                  <a:pt x="21600" y="19830"/>
                </a:cubicBezTo>
                <a:cubicBezTo>
                  <a:pt x="21600" y="20767"/>
                  <a:pt x="20829" y="21600"/>
                  <a:pt x="19961" y="21600"/>
                </a:cubicBezTo>
                <a:cubicBezTo>
                  <a:pt x="19961" y="21600"/>
                  <a:pt x="19961" y="21600"/>
                  <a:pt x="1639" y="21600"/>
                </a:cubicBezTo>
                <a:cubicBezTo>
                  <a:pt x="771" y="21600"/>
                  <a:pt x="0" y="20767"/>
                  <a:pt x="0" y="19830"/>
                </a:cubicBezTo>
                <a:cubicBezTo>
                  <a:pt x="0" y="19830"/>
                  <a:pt x="0" y="19830"/>
                  <a:pt x="0" y="10773"/>
                </a:cubicBezTo>
                <a:cubicBezTo>
                  <a:pt x="0" y="10356"/>
                  <a:pt x="386" y="9940"/>
                  <a:pt x="771" y="9940"/>
                </a:cubicBezTo>
                <a:close/>
                <a:moveTo>
                  <a:pt x="1639" y="4970"/>
                </a:moveTo>
                <a:cubicBezTo>
                  <a:pt x="1639" y="4970"/>
                  <a:pt x="1639" y="4970"/>
                  <a:pt x="19961" y="4970"/>
                </a:cubicBezTo>
                <a:cubicBezTo>
                  <a:pt x="20829" y="4970"/>
                  <a:pt x="21600" y="5798"/>
                  <a:pt x="21600" y="6730"/>
                </a:cubicBezTo>
                <a:cubicBezTo>
                  <a:pt x="21600" y="6730"/>
                  <a:pt x="21600" y="6730"/>
                  <a:pt x="21600" y="7351"/>
                </a:cubicBezTo>
                <a:cubicBezTo>
                  <a:pt x="21600" y="7869"/>
                  <a:pt x="21214" y="8283"/>
                  <a:pt x="20732" y="8283"/>
                </a:cubicBezTo>
                <a:cubicBezTo>
                  <a:pt x="20732" y="8283"/>
                  <a:pt x="20732" y="8283"/>
                  <a:pt x="868" y="8283"/>
                </a:cubicBezTo>
                <a:cubicBezTo>
                  <a:pt x="386" y="8283"/>
                  <a:pt x="0" y="7869"/>
                  <a:pt x="0" y="7351"/>
                </a:cubicBezTo>
                <a:cubicBezTo>
                  <a:pt x="0" y="7351"/>
                  <a:pt x="0" y="7351"/>
                  <a:pt x="0" y="6730"/>
                </a:cubicBezTo>
                <a:cubicBezTo>
                  <a:pt x="0" y="5798"/>
                  <a:pt x="771" y="4970"/>
                  <a:pt x="1639" y="4970"/>
                </a:cubicBezTo>
                <a:close/>
                <a:moveTo>
                  <a:pt x="7232" y="0"/>
                </a:moveTo>
                <a:cubicBezTo>
                  <a:pt x="7232" y="0"/>
                  <a:pt x="7232" y="0"/>
                  <a:pt x="14368" y="0"/>
                </a:cubicBezTo>
                <a:cubicBezTo>
                  <a:pt x="15814" y="0"/>
                  <a:pt x="16971" y="1147"/>
                  <a:pt x="16971" y="2607"/>
                </a:cubicBezTo>
                <a:cubicBezTo>
                  <a:pt x="16971" y="3024"/>
                  <a:pt x="16586" y="3441"/>
                  <a:pt x="16200" y="3441"/>
                </a:cubicBezTo>
                <a:cubicBezTo>
                  <a:pt x="15814" y="3441"/>
                  <a:pt x="15429" y="3024"/>
                  <a:pt x="15429" y="2607"/>
                </a:cubicBezTo>
                <a:cubicBezTo>
                  <a:pt x="15429" y="2085"/>
                  <a:pt x="14946" y="1668"/>
                  <a:pt x="14368" y="1668"/>
                </a:cubicBezTo>
                <a:cubicBezTo>
                  <a:pt x="14368" y="1668"/>
                  <a:pt x="14368" y="1668"/>
                  <a:pt x="7232" y="1668"/>
                </a:cubicBezTo>
                <a:cubicBezTo>
                  <a:pt x="6654" y="1668"/>
                  <a:pt x="6171" y="2085"/>
                  <a:pt x="6171" y="2607"/>
                </a:cubicBezTo>
                <a:cubicBezTo>
                  <a:pt x="6171" y="3024"/>
                  <a:pt x="5786" y="3441"/>
                  <a:pt x="5400" y="3441"/>
                </a:cubicBezTo>
                <a:cubicBezTo>
                  <a:pt x="5014" y="3441"/>
                  <a:pt x="4629" y="3024"/>
                  <a:pt x="4629" y="2607"/>
                </a:cubicBezTo>
                <a:cubicBezTo>
                  <a:pt x="4629" y="1147"/>
                  <a:pt x="5786" y="0"/>
                  <a:pt x="723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6" name="形状"/>
          <p:cNvSpPr/>
          <p:nvPr/>
        </p:nvSpPr>
        <p:spPr>
          <a:xfrm>
            <a:off x="9560691" y="2974474"/>
            <a:ext cx="457941" cy="46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43" y="0"/>
                </a:moveTo>
                <a:cubicBezTo>
                  <a:pt x="14561" y="0"/>
                  <a:pt x="16682" y="289"/>
                  <a:pt x="18225" y="771"/>
                </a:cubicBezTo>
                <a:cubicBezTo>
                  <a:pt x="21021" y="1543"/>
                  <a:pt x="21600" y="2893"/>
                  <a:pt x="21600" y="3857"/>
                </a:cubicBezTo>
                <a:cubicBezTo>
                  <a:pt x="21600" y="4436"/>
                  <a:pt x="21407" y="5207"/>
                  <a:pt x="20539" y="5882"/>
                </a:cubicBezTo>
                <a:cubicBezTo>
                  <a:pt x="20250" y="6075"/>
                  <a:pt x="20057" y="6461"/>
                  <a:pt x="20057" y="6846"/>
                </a:cubicBezTo>
                <a:cubicBezTo>
                  <a:pt x="20057" y="6846"/>
                  <a:pt x="20057" y="6846"/>
                  <a:pt x="20057" y="19286"/>
                </a:cubicBezTo>
                <a:cubicBezTo>
                  <a:pt x="20057" y="20539"/>
                  <a:pt x="16586" y="21600"/>
                  <a:pt x="12343" y="21600"/>
                </a:cubicBezTo>
                <a:cubicBezTo>
                  <a:pt x="8100" y="21600"/>
                  <a:pt x="4629" y="20539"/>
                  <a:pt x="4629" y="19286"/>
                </a:cubicBezTo>
                <a:cubicBezTo>
                  <a:pt x="4629" y="19286"/>
                  <a:pt x="4629" y="19286"/>
                  <a:pt x="4629" y="13693"/>
                </a:cubicBezTo>
                <a:cubicBezTo>
                  <a:pt x="5304" y="13789"/>
                  <a:pt x="6075" y="13886"/>
                  <a:pt x="6846" y="13886"/>
                </a:cubicBezTo>
                <a:cubicBezTo>
                  <a:pt x="8679" y="13886"/>
                  <a:pt x="10318" y="13500"/>
                  <a:pt x="11571" y="12921"/>
                </a:cubicBezTo>
                <a:cubicBezTo>
                  <a:pt x="11861" y="13018"/>
                  <a:pt x="12054" y="13114"/>
                  <a:pt x="12343" y="13114"/>
                </a:cubicBezTo>
                <a:cubicBezTo>
                  <a:pt x="13307" y="13114"/>
                  <a:pt x="14079" y="12246"/>
                  <a:pt x="13886" y="11186"/>
                </a:cubicBezTo>
                <a:cubicBezTo>
                  <a:pt x="13693" y="10607"/>
                  <a:pt x="13307" y="10221"/>
                  <a:pt x="12729" y="10029"/>
                </a:cubicBezTo>
                <a:cubicBezTo>
                  <a:pt x="11668" y="9836"/>
                  <a:pt x="10800" y="10607"/>
                  <a:pt x="10800" y="11571"/>
                </a:cubicBezTo>
                <a:cubicBezTo>
                  <a:pt x="9739" y="12054"/>
                  <a:pt x="8389" y="12343"/>
                  <a:pt x="6846" y="12343"/>
                </a:cubicBezTo>
                <a:cubicBezTo>
                  <a:pt x="6750" y="12343"/>
                  <a:pt x="6557" y="12343"/>
                  <a:pt x="6461" y="12343"/>
                </a:cubicBezTo>
                <a:cubicBezTo>
                  <a:pt x="2796" y="12343"/>
                  <a:pt x="0" y="10800"/>
                  <a:pt x="0" y="8775"/>
                </a:cubicBezTo>
                <a:cubicBezTo>
                  <a:pt x="0" y="7618"/>
                  <a:pt x="868" y="6654"/>
                  <a:pt x="2411" y="5979"/>
                </a:cubicBezTo>
                <a:cubicBezTo>
                  <a:pt x="2507" y="5979"/>
                  <a:pt x="2507" y="5979"/>
                  <a:pt x="2604" y="6075"/>
                </a:cubicBezTo>
                <a:cubicBezTo>
                  <a:pt x="2893" y="6268"/>
                  <a:pt x="3086" y="6654"/>
                  <a:pt x="3086" y="7039"/>
                </a:cubicBezTo>
                <a:cubicBezTo>
                  <a:pt x="3086" y="7039"/>
                  <a:pt x="3086" y="7039"/>
                  <a:pt x="3086" y="7136"/>
                </a:cubicBezTo>
                <a:cubicBezTo>
                  <a:pt x="3086" y="7329"/>
                  <a:pt x="2989" y="7425"/>
                  <a:pt x="2893" y="7521"/>
                </a:cubicBezTo>
                <a:cubicBezTo>
                  <a:pt x="2025" y="7907"/>
                  <a:pt x="1543" y="8389"/>
                  <a:pt x="1543" y="8775"/>
                </a:cubicBezTo>
                <a:cubicBezTo>
                  <a:pt x="1543" y="9354"/>
                  <a:pt x="2411" y="10125"/>
                  <a:pt x="3954" y="10511"/>
                </a:cubicBezTo>
                <a:cubicBezTo>
                  <a:pt x="4339" y="10607"/>
                  <a:pt x="4629" y="10318"/>
                  <a:pt x="4629" y="10029"/>
                </a:cubicBezTo>
                <a:cubicBezTo>
                  <a:pt x="4629" y="10029"/>
                  <a:pt x="4629" y="10029"/>
                  <a:pt x="4629" y="6846"/>
                </a:cubicBezTo>
                <a:cubicBezTo>
                  <a:pt x="4629" y="6461"/>
                  <a:pt x="4436" y="6075"/>
                  <a:pt x="4146" y="5882"/>
                </a:cubicBezTo>
                <a:cubicBezTo>
                  <a:pt x="3279" y="5207"/>
                  <a:pt x="3086" y="4436"/>
                  <a:pt x="3086" y="3857"/>
                </a:cubicBezTo>
                <a:cubicBezTo>
                  <a:pt x="3086" y="2893"/>
                  <a:pt x="3664" y="1543"/>
                  <a:pt x="6461" y="771"/>
                </a:cubicBezTo>
                <a:cubicBezTo>
                  <a:pt x="8004" y="289"/>
                  <a:pt x="10125" y="0"/>
                  <a:pt x="12343" y="0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" name="形状"/>
          <p:cNvSpPr/>
          <p:nvPr/>
        </p:nvSpPr>
        <p:spPr>
          <a:xfrm>
            <a:off x="16495354" y="2975198"/>
            <a:ext cx="457941" cy="45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extrusionOk="0">
                <a:moveTo>
                  <a:pt x="8273" y="19906"/>
                </a:moveTo>
                <a:cubicBezTo>
                  <a:pt x="8273" y="19906"/>
                  <a:pt x="8273" y="19906"/>
                  <a:pt x="13503" y="19906"/>
                </a:cubicBezTo>
                <a:cubicBezTo>
                  <a:pt x="13697" y="19906"/>
                  <a:pt x="13793" y="20095"/>
                  <a:pt x="13697" y="20189"/>
                </a:cubicBezTo>
                <a:cubicBezTo>
                  <a:pt x="13019" y="20944"/>
                  <a:pt x="11953" y="21416"/>
                  <a:pt x="10888" y="21416"/>
                </a:cubicBezTo>
                <a:cubicBezTo>
                  <a:pt x="9823" y="21416"/>
                  <a:pt x="8757" y="20944"/>
                  <a:pt x="8079" y="20189"/>
                </a:cubicBezTo>
                <a:cubicBezTo>
                  <a:pt x="7983" y="20095"/>
                  <a:pt x="8079" y="19906"/>
                  <a:pt x="8273" y="19906"/>
                </a:cubicBezTo>
                <a:close/>
                <a:moveTo>
                  <a:pt x="13793" y="6857"/>
                </a:moveTo>
                <a:cubicBezTo>
                  <a:pt x="13552" y="6845"/>
                  <a:pt x="13310" y="6916"/>
                  <a:pt x="13118" y="7107"/>
                </a:cubicBezTo>
                <a:cubicBezTo>
                  <a:pt x="13118" y="7107"/>
                  <a:pt x="13118" y="7107"/>
                  <a:pt x="10513" y="9584"/>
                </a:cubicBezTo>
                <a:cubicBezTo>
                  <a:pt x="10223" y="9965"/>
                  <a:pt x="9644" y="9965"/>
                  <a:pt x="9258" y="9584"/>
                </a:cubicBezTo>
                <a:cubicBezTo>
                  <a:pt x="9258" y="9584"/>
                  <a:pt x="9258" y="9584"/>
                  <a:pt x="8680" y="9012"/>
                </a:cubicBezTo>
                <a:cubicBezTo>
                  <a:pt x="8390" y="8726"/>
                  <a:pt x="7811" y="8726"/>
                  <a:pt x="7425" y="9012"/>
                </a:cubicBezTo>
                <a:cubicBezTo>
                  <a:pt x="7425" y="9012"/>
                  <a:pt x="7425" y="9012"/>
                  <a:pt x="7039" y="9393"/>
                </a:cubicBezTo>
                <a:cubicBezTo>
                  <a:pt x="6750" y="9679"/>
                  <a:pt x="6750" y="10250"/>
                  <a:pt x="7039" y="10631"/>
                </a:cubicBezTo>
                <a:cubicBezTo>
                  <a:pt x="7039" y="10631"/>
                  <a:pt x="7039" y="10631"/>
                  <a:pt x="8390" y="11965"/>
                </a:cubicBezTo>
                <a:cubicBezTo>
                  <a:pt x="9258" y="12822"/>
                  <a:pt x="10513" y="12822"/>
                  <a:pt x="11381" y="11965"/>
                </a:cubicBezTo>
                <a:cubicBezTo>
                  <a:pt x="11381" y="11965"/>
                  <a:pt x="11381" y="11965"/>
                  <a:pt x="14758" y="8726"/>
                </a:cubicBezTo>
                <a:cubicBezTo>
                  <a:pt x="15144" y="8440"/>
                  <a:pt x="15144" y="7869"/>
                  <a:pt x="14758" y="7488"/>
                </a:cubicBezTo>
                <a:cubicBezTo>
                  <a:pt x="14758" y="7488"/>
                  <a:pt x="14758" y="7488"/>
                  <a:pt x="14468" y="7107"/>
                </a:cubicBezTo>
                <a:cubicBezTo>
                  <a:pt x="14275" y="6964"/>
                  <a:pt x="14034" y="6869"/>
                  <a:pt x="13793" y="6857"/>
                </a:cubicBezTo>
                <a:close/>
                <a:moveTo>
                  <a:pt x="11282" y="7"/>
                </a:moveTo>
                <a:cubicBezTo>
                  <a:pt x="15429" y="198"/>
                  <a:pt x="18707" y="3735"/>
                  <a:pt x="18611" y="7941"/>
                </a:cubicBezTo>
                <a:cubicBezTo>
                  <a:pt x="18611" y="7941"/>
                  <a:pt x="18611" y="7941"/>
                  <a:pt x="18611" y="10330"/>
                </a:cubicBezTo>
                <a:cubicBezTo>
                  <a:pt x="18611" y="12624"/>
                  <a:pt x="19479" y="14727"/>
                  <a:pt x="21021" y="16352"/>
                </a:cubicBezTo>
                <a:lnTo>
                  <a:pt x="21311" y="16639"/>
                </a:lnTo>
                <a:cubicBezTo>
                  <a:pt x="21504" y="16830"/>
                  <a:pt x="21600" y="17117"/>
                  <a:pt x="21600" y="17308"/>
                </a:cubicBezTo>
                <a:cubicBezTo>
                  <a:pt x="21600" y="17308"/>
                  <a:pt x="21600" y="17308"/>
                  <a:pt x="21600" y="17594"/>
                </a:cubicBezTo>
                <a:cubicBezTo>
                  <a:pt x="21600" y="18072"/>
                  <a:pt x="21214" y="18455"/>
                  <a:pt x="20636" y="18455"/>
                </a:cubicBezTo>
                <a:cubicBezTo>
                  <a:pt x="20636" y="18455"/>
                  <a:pt x="20636" y="18455"/>
                  <a:pt x="964" y="18264"/>
                </a:cubicBezTo>
                <a:cubicBezTo>
                  <a:pt x="386" y="18264"/>
                  <a:pt x="0" y="17786"/>
                  <a:pt x="0" y="17308"/>
                </a:cubicBezTo>
                <a:cubicBezTo>
                  <a:pt x="0" y="17308"/>
                  <a:pt x="0" y="17308"/>
                  <a:pt x="0" y="17117"/>
                </a:cubicBezTo>
                <a:cubicBezTo>
                  <a:pt x="0" y="16830"/>
                  <a:pt x="96" y="16639"/>
                  <a:pt x="289" y="16448"/>
                </a:cubicBezTo>
                <a:cubicBezTo>
                  <a:pt x="289" y="16448"/>
                  <a:pt x="289" y="16448"/>
                  <a:pt x="579" y="16161"/>
                </a:cubicBezTo>
                <a:cubicBezTo>
                  <a:pt x="2218" y="14536"/>
                  <a:pt x="3182" y="12433"/>
                  <a:pt x="3182" y="10139"/>
                </a:cubicBezTo>
                <a:cubicBezTo>
                  <a:pt x="3182" y="10139"/>
                  <a:pt x="3182" y="10139"/>
                  <a:pt x="3182" y="7558"/>
                </a:cubicBezTo>
                <a:cubicBezTo>
                  <a:pt x="3279" y="3257"/>
                  <a:pt x="6846" y="-184"/>
                  <a:pt x="11282" y="7"/>
                </a:cubicBezTo>
                <a:close/>
              </a:path>
            </a:pathLst>
          </a:custGeom>
          <a:solidFill>
            <a:srgbClr val="0F2737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8" name="形状"/>
          <p:cNvSpPr/>
          <p:nvPr/>
        </p:nvSpPr>
        <p:spPr>
          <a:xfrm>
            <a:off x="9663687" y="7785432"/>
            <a:ext cx="452961" cy="452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8" y="6171"/>
                </a:moveTo>
                <a:cubicBezTo>
                  <a:pt x="12945" y="6171"/>
                  <a:pt x="16615" y="9643"/>
                  <a:pt x="16615" y="13886"/>
                </a:cubicBezTo>
                <a:cubicBezTo>
                  <a:pt x="16615" y="18129"/>
                  <a:pt x="12945" y="21600"/>
                  <a:pt x="8308" y="21600"/>
                </a:cubicBezTo>
                <a:cubicBezTo>
                  <a:pt x="7052" y="21600"/>
                  <a:pt x="5796" y="21311"/>
                  <a:pt x="4733" y="20829"/>
                </a:cubicBezTo>
                <a:cubicBezTo>
                  <a:pt x="4540" y="20732"/>
                  <a:pt x="4347" y="20732"/>
                  <a:pt x="4057" y="20829"/>
                </a:cubicBezTo>
                <a:cubicBezTo>
                  <a:pt x="4057" y="20829"/>
                  <a:pt x="4057" y="20829"/>
                  <a:pt x="1739" y="21407"/>
                </a:cubicBezTo>
                <a:cubicBezTo>
                  <a:pt x="1449" y="21504"/>
                  <a:pt x="1256" y="21311"/>
                  <a:pt x="1352" y="21021"/>
                </a:cubicBezTo>
                <a:cubicBezTo>
                  <a:pt x="1352" y="21021"/>
                  <a:pt x="1352" y="21021"/>
                  <a:pt x="1835" y="19286"/>
                </a:cubicBezTo>
                <a:cubicBezTo>
                  <a:pt x="1932" y="18996"/>
                  <a:pt x="1835" y="18707"/>
                  <a:pt x="1642" y="18514"/>
                </a:cubicBezTo>
                <a:cubicBezTo>
                  <a:pt x="580" y="17164"/>
                  <a:pt x="0" y="15621"/>
                  <a:pt x="0" y="13886"/>
                </a:cubicBezTo>
                <a:cubicBezTo>
                  <a:pt x="0" y="9643"/>
                  <a:pt x="3767" y="6171"/>
                  <a:pt x="8308" y="6171"/>
                </a:cubicBezTo>
                <a:close/>
                <a:moveTo>
                  <a:pt x="13315" y="0"/>
                </a:moveTo>
                <a:cubicBezTo>
                  <a:pt x="17843" y="0"/>
                  <a:pt x="21600" y="3466"/>
                  <a:pt x="21600" y="7703"/>
                </a:cubicBezTo>
                <a:cubicBezTo>
                  <a:pt x="21600" y="9436"/>
                  <a:pt x="21022" y="10977"/>
                  <a:pt x="19962" y="12229"/>
                </a:cubicBezTo>
                <a:cubicBezTo>
                  <a:pt x="19770" y="12518"/>
                  <a:pt x="19673" y="12806"/>
                  <a:pt x="19770" y="13095"/>
                </a:cubicBezTo>
                <a:cubicBezTo>
                  <a:pt x="19770" y="13095"/>
                  <a:pt x="19770" y="13095"/>
                  <a:pt x="20251" y="14828"/>
                </a:cubicBezTo>
                <a:cubicBezTo>
                  <a:pt x="20348" y="15117"/>
                  <a:pt x="20155" y="15310"/>
                  <a:pt x="19866" y="15214"/>
                </a:cubicBezTo>
                <a:cubicBezTo>
                  <a:pt x="19866" y="15214"/>
                  <a:pt x="19866" y="15214"/>
                  <a:pt x="18903" y="14925"/>
                </a:cubicBezTo>
                <a:cubicBezTo>
                  <a:pt x="18421" y="14828"/>
                  <a:pt x="18132" y="14347"/>
                  <a:pt x="18132" y="13866"/>
                </a:cubicBezTo>
                <a:cubicBezTo>
                  <a:pt x="18132" y="8762"/>
                  <a:pt x="13700" y="4622"/>
                  <a:pt x="8306" y="4622"/>
                </a:cubicBezTo>
                <a:cubicBezTo>
                  <a:pt x="7920" y="4622"/>
                  <a:pt x="7535" y="4718"/>
                  <a:pt x="7149" y="4718"/>
                </a:cubicBezTo>
                <a:cubicBezTo>
                  <a:pt x="6475" y="4814"/>
                  <a:pt x="5993" y="4044"/>
                  <a:pt x="6379" y="3466"/>
                </a:cubicBezTo>
                <a:cubicBezTo>
                  <a:pt x="7920" y="1348"/>
                  <a:pt x="10425" y="0"/>
                  <a:pt x="13315" y="0"/>
                </a:cubicBezTo>
                <a:close/>
              </a:path>
            </a:pathLst>
          </a:custGeom>
          <a:solidFill>
            <a:srgbClr val="0F2737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9" name="形状"/>
          <p:cNvSpPr/>
          <p:nvPr/>
        </p:nvSpPr>
        <p:spPr>
          <a:xfrm>
            <a:off x="16545305" y="7800984"/>
            <a:ext cx="452961" cy="421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1" y="9940"/>
                </a:moveTo>
                <a:cubicBezTo>
                  <a:pt x="15911" y="9940"/>
                  <a:pt x="15911" y="9940"/>
                  <a:pt x="16586" y="9940"/>
                </a:cubicBezTo>
                <a:cubicBezTo>
                  <a:pt x="16779" y="9940"/>
                  <a:pt x="16971" y="10147"/>
                  <a:pt x="16971" y="10458"/>
                </a:cubicBezTo>
                <a:cubicBezTo>
                  <a:pt x="16971" y="10458"/>
                  <a:pt x="16971" y="10458"/>
                  <a:pt x="16971" y="10768"/>
                </a:cubicBezTo>
                <a:cubicBezTo>
                  <a:pt x="16971" y="11182"/>
                  <a:pt x="16586" y="11596"/>
                  <a:pt x="16200" y="11596"/>
                </a:cubicBezTo>
                <a:cubicBezTo>
                  <a:pt x="15814" y="11596"/>
                  <a:pt x="15429" y="11182"/>
                  <a:pt x="15429" y="10768"/>
                </a:cubicBezTo>
                <a:cubicBezTo>
                  <a:pt x="15429" y="10768"/>
                  <a:pt x="15429" y="10768"/>
                  <a:pt x="15429" y="10458"/>
                </a:cubicBezTo>
                <a:cubicBezTo>
                  <a:pt x="15429" y="10147"/>
                  <a:pt x="15621" y="9940"/>
                  <a:pt x="15911" y="9940"/>
                </a:cubicBezTo>
                <a:close/>
                <a:moveTo>
                  <a:pt x="5111" y="9940"/>
                </a:moveTo>
                <a:cubicBezTo>
                  <a:pt x="5111" y="9940"/>
                  <a:pt x="5111" y="9940"/>
                  <a:pt x="5786" y="9940"/>
                </a:cubicBezTo>
                <a:cubicBezTo>
                  <a:pt x="5979" y="9940"/>
                  <a:pt x="6171" y="10147"/>
                  <a:pt x="6171" y="10458"/>
                </a:cubicBezTo>
                <a:cubicBezTo>
                  <a:pt x="6171" y="10458"/>
                  <a:pt x="6171" y="10458"/>
                  <a:pt x="6171" y="10768"/>
                </a:cubicBezTo>
                <a:cubicBezTo>
                  <a:pt x="6171" y="11182"/>
                  <a:pt x="5786" y="11596"/>
                  <a:pt x="5400" y="11596"/>
                </a:cubicBezTo>
                <a:cubicBezTo>
                  <a:pt x="5014" y="11596"/>
                  <a:pt x="4629" y="11182"/>
                  <a:pt x="4629" y="10768"/>
                </a:cubicBezTo>
                <a:cubicBezTo>
                  <a:pt x="4629" y="10768"/>
                  <a:pt x="4629" y="10768"/>
                  <a:pt x="4629" y="10458"/>
                </a:cubicBezTo>
                <a:cubicBezTo>
                  <a:pt x="4629" y="10147"/>
                  <a:pt x="4821" y="9940"/>
                  <a:pt x="5111" y="9940"/>
                </a:cubicBezTo>
                <a:close/>
                <a:moveTo>
                  <a:pt x="771" y="9940"/>
                </a:moveTo>
                <a:cubicBezTo>
                  <a:pt x="771" y="9940"/>
                  <a:pt x="771" y="9940"/>
                  <a:pt x="2314" y="9940"/>
                </a:cubicBezTo>
                <a:cubicBezTo>
                  <a:pt x="2700" y="9940"/>
                  <a:pt x="3086" y="10356"/>
                  <a:pt x="3086" y="10773"/>
                </a:cubicBezTo>
                <a:cubicBezTo>
                  <a:pt x="3086" y="12230"/>
                  <a:pt x="4243" y="13480"/>
                  <a:pt x="5689" y="13271"/>
                </a:cubicBezTo>
                <a:cubicBezTo>
                  <a:pt x="6846" y="13063"/>
                  <a:pt x="7714" y="11918"/>
                  <a:pt x="7714" y="10669"/>
                </a:cubicBezTo>
                <a:cubicBezTo>
                  <a:pt x="7714" y="10252"/>
                  <a:pt x="8004" y="9940"/>
                  <a:pt x="8389" y="9940"/>
                </a:cubicBezTo>
                <a:cubicBezTo>
                  <a:pt x="8389" y="9940"/>
                  <a:pt x="8389" y="9940"/>
                  <a:pt x="13211" y="9940"/>
                </a:cubicBezTo>
                <a:cubicBezTo>
                  <a:pt x="13596" y="9940"/>
                  <a:pt x="13886" y="10252"/>
                  <a:pt x="13886" y="10669"/>
                </a:cubicBezTo>
                <a:cubicBezTo>
                  <a:pt x="13886" y="10669"/>
                  <a:pt x="13886" y="10669"/>
                  <a:pt x="13886" y="10773"/>
                </a:cubicBezTo>
                <a:cubicBezTo>
                  <a:pt x="13886" y="12230"/>
                  <a:pt x="15043" y="13480"/>
                  <a:pt x="16489" y="13271"/>
                </a:cubicBezTo>
                <a:cubicBezTo>
                  <a:pt x="17646" y="13063"/>
                  <a:pt x="18514" y="11918"/>
                  <a:pt x="18514" y="10669"/>
                </a:cubicBezTo>
                <a:cubicBezTo>
                  <a:pt x="18514" y="10252"/>
                  <a:pt x="18804" y="9940"/>
                  <a:pt x="19189" y="9940"/>
                </a:cubicBezTo>
                <a:cubicBezTo>
                  <a:pt x="19189" y="9940"/>
                  <a:pt x="19189" y="9940"/>
                  <a:pt x="20829" y="9940"/>
                </a:cubicBezTo>
                <a:cubicBezTo>
                  <a:pt x="21214" y="9940"/>
                  <a:pt x="21600" y="10356"/>
                  <a:pt x="21600" y="10773"/>
                </a:cubicBezTo>
                <a:cubicBezTo>
                  <a:pt x="21600" y="10773"/>
                  <a:pt x="21600" y="10773"/>
                  <a:pt x="21600" y="19830"/>
                </a:cubicBezTo>
                <a:cubicBezTo>
                  <a:pt x="21600" y="20767"/>
                  <a:pt x="20829" y="21600"/>
                  <a:pt x="19961" y="21600"/>
                </a:cubicBezTo>
                <a:cubicBezTo>
                  <a:pt x="19961" y="21600"/>
                  <a:pt x="19961" y="21600"/>
                  <a:pt x="1639" y="21600"/>
                </a:cubicBezTo>
                <a:cubicBezTo>
                  <a:pt x="771" y="21600"/>
                  <a:pt x="0" y="20767"/>
                  <a:pt x="0" y="19830"/>
                </a:cubicBezTo>
                <a:cubicBezTo>
                  <a:pt x="0" y="19830"/>
                  <a:pt x="0" y="19830"/>
                  <a:pt x="0" y="10773"/>
                </a:cubicBezTo>
                <a:cubicBezTo>
                  <a:pt x="0" y="10356"/>
                  <a:pt x="386" y="9940"/>
                  <a:pt x="771" y="9940"/>
                </a:cubicBezTo>
                <a:close/>
                <a:moveTo>
                  <a:pt x="1639" y="4970"/>
                </a:moveTo>
                <a:cubicBezTo>
                  <a:pt x="1639" y="4970"/>
                  <a:pt x="1639" y="4970"/>
                  <a:pt x="19961" y="4970"/>
                </a:cubicBezTo>
                <a:cubicBezTo>
                  <a:pt x="20829" y="4970"/>
                  <a:pt x="21600" y="5798"/>
                  <a:pt x="21600" y="6730"/>
                </a:cubicBezTo>
                <a:cubicBezTo>
                  <a:pt x="21600" y="6730"/>
                  <a:pt x="21600" y="6730"/>
                  <a:pt x="21600" y="7351"/>
                </a:cubicBezTo>
                <a:cubicBezTo>
                  <a:pt x="21600" y="7869"/>
                  <a:pt x="21214" y="8283"/>
                  <a:pt x="20732" y="8283"/>
                </a:cubicBezTo>
                <a:cubicBezTo>
                  <a:pt x="20732" y="8283"/>
                  <a:pt x="20732" y="8283"/>
                  <a:pt x="868" y="8283"/>
                </a:cubicBezTo>
                <a:cubicBezTo>
                  <a:pt x="386" y="8283"/>
                  <a:pt x="0" y="7869"/>
                  <a:pt x="0" y="7351"/>
                </a:cubicBezTo>
                <a:cubicBezTo>
                  <a:pt x="0" y="7351"/>
                  <a:pt x="0" y="7351"/>
                  <a:pt x="0" y="6730"/>
                </a:cubicBezTo>
                <a:cubicBezTo>
                  <a:pt x="0" y="5798"/>
                  <a:pt x="771" y="4970"/>
                  <a:pt x="1639" y="4970"/>
                </a:cubicBezTo>
                <a:close/>
                <a:moveTo>
                  <a:pt x="7232" y="0"/>
                </a:moveTo>
                <a:cubicBezTo>
                  <a:pt x="7232" y="0"/>
                  <a:pt x="7232" y="0"/>
                  <a:pt x="14368" y="0"/>
                </a:cubicBezTo>
                <a:cubicBezTo>
                  <a:pt x="15814" y="0"/>
                  <a:pt x="16971" y="1147"/>
                  <a:pt x="16971" y="2607"/>
                </a:cubicBezTo>
                <a:cubicBezTo>
                  <a:pt x="16971" y="3024"/>
                  <a:pt x="16586" y="3441"/>
                  <a:pt x="16200" y="3441"/>
                </a:cubicBezTo>
                <a:cubicBezTo>
                  <a:pt x="15814" y="3441"/>
                  <a:pt x="15429" y="3024"/>
                  <a:pt x="15429" y="2607"/>
                </a:cubicBezTo>
                <a:cubicBezTo>
                  <a:pt x="15429" y="2085"/>
                  <a:pt x="14946" y="1668"/>
                  <a:pt x="14368" y="1668"/>
                </a:cubicBezTo>
                <a:cubicBezTo>
                  <a:pt x="14368" y="1668"/>
                  <a:pt x="14368" y="1668"/>
                  <a:pt x="7232" y="1668"/>
                </a:cubicBezTo>
                <a:cubicBezTo>
                  <a:pt x="6654" y="1668"/>
                  <a:pt x="6171" y="2085"/>
                  <a:pt x="6171" y="2607"/>
                </a:cubicBezTo>
                <a:cubicBezTo>
                  <a:pt x="6171" y="3024"/>
                  <a:pt x="5786" y="3441"/>
                  <a:pt x="5400" y="3441"/>
                </a:cubicBezTo>
                <a:cubicBezTo>
                  <a:pt x="5014" y="3441"/>
                  <a:pt x="4629" y="3024"/>
                  <a:pt x="4629" y="2607"/>
                </a:cubicBezTo>
                <a:cubicBezTo>
                  <a:pt x="4629" y="1147"/>
                  <a:pt x="5786" y="0"/>
                  <a:pt x="7232" y="0"/>
                </a:cubicBezTo>
                <a:close/>
              </a:path>
            </a:pathLst>
          </a:cu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0" name="标题这里"/>
          <p:cNvSpPr txBox="1"/>
          <p:nvPr/>
        </p:nvSpPr>
        <p:spPr>
          <a:xfrm>
            <a:off x="10230437" y="7667423"/>
            <a:ext cx="3738880" cy="61214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几何与实物之间的差异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1" name="标题这里"/>
          <p:cNvSpPr txBox="1"/>
          <p:nvPr/>
        </p:nvSpPr>
        <p:spPr>
          <a:xfrm>
            <a:off x="17079760" y="2860201"/>
            <a:ext cx="4805680" cy="61214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</a:rPr>
              <a:t>如何获得客观的口感量化指标</a:t>
            </a:r>
            <a:endParaRPr 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2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7257395" y="8402955"/>
            <a:ext cx="5198745" cy="35179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仿真技术、产品形态、用户体验需求都在不断变化。我积累了基础能力，但仍有大量知识需要系统提升，如热耦合、多相流、优化分析等。未来会投入更多时间进行进阶学习，让仿真分析从“能做”提升到“做得更好</a:t>
            </a:r>
            <a:r>
              <a:rPr lang="en-US" altLang="zh-CN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600">
                <a:solidFill>
                  <a:srgbClr val="1516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600">
              <a:solidFill>
                <a:srgbClr val="1516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3" name="爱奇迹成立于2007年，经过几年发展，已经成为了最大、最好、最值得信赖的电子烟经销商。"/>
          <p:cNvSpPr txBox="1"/>
          <p:nvPr/>
        </p:nvSpPr>
        <p:spPr>
          <a:xfrm>
            <a:off x="17207230" y="4067175"/>
            <a:ext cx="5248910" cy="25374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主观参数如喉感、顺畅度、湿润度等，获取不同用户品吸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数据，采用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加权平均。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结合客观参数如吸阻、烟雾浓度等形成综合量化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形成数据库后为后续的气道内流场计算提供优化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方向。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4" name="深圳市爱奇迹科技有限公司成立于2007年，经过多年的努力与发展，已成为最大、最好、最值得信赖的电子烟经销商，在中国上海和深圳均设立有办公室。公司全体员工一同践行“正向”“奋斗”“共赢”的企业价值观，未来让爱奇迹成为电子烟行业全球品牌及渠道运营的领导者。"/>
          <p:cNvSpPr txBox="1"/>
          <p:nvPr/>
        </p:nvSpPr>
        <p:spPr>
          <a:xfrm>
            <a:off x="10277475" y="8480425"/>
            <a:ext cx="5719445" cy="34836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HelveticaNeue LT 55 Roman"/>
              </a:rPr>
              <a:t>由于制造工艺、装配等与设计模型会存在差异，需考虑这些差异（如VP353入口气道，由于硅胶实际制造出来时，气道孔会收缩，导致吸阻变化明显）。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HelveticaNeue LT 55 Roman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需考虑实物需要堵某段气道孔而几何该段气道孔未封闭等问题（如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F01-RD03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5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10278110" y="4042410"/>
            <a:ext cx="5719445" cy="30575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气道仿真不仅仅是为了压降或速度场，更重要的</a:t>
            </a: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理解气道结构、流动特征与最终口感体验之间的关联。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深入理解产品原理，仿真才能真正参与决策和</a:t>
            </a: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优化。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这里"/>
          <p:cNvSpPr txBox="1"/>
          <p:nvPr/>
        </p:nvSpPr>
        <p:spPr>
          <a:xfrm>
            <a:off x="10226040" y="2860040"/>
            <a:ext cx="5747385" cy="104330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 sz="2800" b="1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仿真价值不仅在于结果，更在于对产品的</a:t>
            </a:r>
            <a:r>
              <a:rPr lang="zh-CN" altLang="en-US" sz="2800" b="1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深入理解</a:t>
            </a:r>
            <a:endParaRPr lang="zh-CN" altLang="en-US" sz="2800" b="1">
              <a:solidFill>
                <a:srgbClr val="4C99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这里"/>
          <p:cNvSpPr txBox="1"/>
          <p:nvPr/>
        </p:nvSpPr>
        <p:spPr>
          <a:xfrm>
            <a:off x="17207395" y="7667423"/>
            <a:ext cx="5516880" cy="61214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3300" b="0">
                <a:solidFill>
                  <a:srgbClr val="05273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l"/>
            <a:r>
              <a:rPr lang="zh-CN" altLang="en-US" sz="2800" b="1">
                <a:solidFill>
                  <a:srgbClr val="4C9956"/>
                </a:solidFill>
                <a:latin typeface="微软雅黑" panose="020B0503020204020204" charset="-122"/>
                <a:ea typeface="微软雅黑" panose="020B0503020204020204" charset="-122"/>
              </a:rPr>
              <a:t>保持持续学习，才能跟上行业发展</a:t>
            </a:r>
            <a:endParaRPr lang="zh-CN" altLang="en-US" sz="2800" b="1">
              <a:solidFill>
                <a:srgbClr val="4C99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HANKS"/>
          <p:cNvSpPr txBox="1"/>
          <p:nvPr/>
        </p:nvSpPr>
        <p:spPr>
          <a:xfrm>
            <a:off x="6658684" y="5067451"/>
            <a:ext cx="10389300" cy="3052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19500">
                <a:solidFill>
                  <a:srgbClr val="FFFFFF"/>
                </a:solidFill>
              </a:defRPr>
            </a:lvl1pPr>
          </a:lstStyle>
          <a:p>
            <a:r>
              <a:t>THANKS</a:t>
            </a:r>
          </a:p>
        </p:txBody>
      </p:sp>
      <p:pic>
        <p:nvPicPr>
          <p:cNvPr id="5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0019" y="1950876"/>
            <a:ext cx="2506628" cy="17961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66" name="矩形"/>
          <p:cNvSpPr/>
          <p:nvPr/>
        </p:nvSpPr>
        <p:spPr>
          <a:xfrm>
            <a:off x="-1" y="10294170"/>
            <a:ext cx="24384001" cy="3421830"/>
          </a:xfrm>
          <a:prstGeom prst="rect">
            <a:avLst/>
          </a:prstGeom>
          <a:solidFill>
            <a:srgbClr val="00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567" name="MAKE VAPE TRADE EASY"/>
          <p:cNvSpPr txBox="1"/>
          <p:nvPr/>
        </p:nvSpPr>
        <p:spPr>
          <a:xfrm>
            <a:off x="6754230" y="11619385"/>
            <a:ext cx="10447021" cy="7713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4500" b="0" spc="1395">
                <a:solidFill>
                  <a:srgbClr val="FFFFFF"/>
                </a:solidFill>
              </a:defRPr>
            </a:lvl1pPr>
          </a:lstStyle>
          <a:p>
            <a:r>
              <a:t>MAKE VAPE TRADE EASY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正方形"/>
          <p:cNvSpPr/>
          <p:nvPr>
            <p:custDataLst>
              <p:tags r:id="rId1"/>
            </p:custDataLst>
          </p:nvPr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000"/>
          </a:p>
        </p:txBody>
      </p:sp>
      <p:pic>
        <p:nvPicPr>
          <p:cNvPr id="72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3" name="目录1"/>
          <p:cNvSpPr txBox="1"/>
          <p:nvPr>
            <p:custDataLst>
              <p:tags r:id="rId4"/>
            </p:custDataLst>
          </p:nvPr>
        </p:nvSpPr>
        <p:spPr>
          <a:xfrm>
            <a:off x="1294127" y="338786"/>
            <a:ext cx="2006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" name="矩形"/>
          <p:cNvSpPr/>
          <p:nvPr>
            <p:custDataLst>
              <p:tags r:id="rId5"/>
            </p:custDataLst>
          </p:nvPr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000"/>
          </a:p>
        </p:txBody>
      </p:sp>
      <p:sp>
        <p:nvSpPr>
          <p:cNvPr id="75" name="矩形"/>
          <p:cNvSpPr/>
          <p:nvPr>
            <p:custDataLst>
              <p:tags r:id="rId6"/>
            </p:custDataLst>
          </p:nvPr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000"/>
          </a:p>
        </p:txBody>
      </p:sp>
      <p:sp>
        <p:nvSpPr>
          <p:cNvPr id="76" name="矩形"/>
          <p:cNvSpPr/>
          <p:nvPr>
            <p:custDataLst>
              <p:tags r:id="rId7"/>
            </p:custDataLst>
          </p:nvPr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000"/>
          </a:p>
        </p:txBody>
      </p:sp>
      <p:sp>
        <p:nvSpPr>
          <p:cNvPr id="93" name="文本框 92"/>
          <p:cNvSpPr txBox="1"/>
          <p:nvPr>
            <p:custDataLst>
              <p:tags r:id="rId8"/>
            </p:custDataLst>
          </p:nvPr>
        </p:nvSpPr>
        <p:spPr>
          <a:xfrm>
            <a:off x="1518285" y="6510020"/>
            <a:ext cx="6563360" cy="1464310"/>
          </a:xfrm>
          <a:prstGeom prst="rect">
            <a:avLst/>
          </a:prstGeom>
          <a:noFill/>
        </p:spPr>
        <p:txBody>
          <a:bodyPr wrap="square" tIns="0" rtlCol="0" anchor="ctr">
            <a:noAutofit/>
          </a:bodyPr>
          <a:lstStyle/>
          <a:p>
            <a:pPr algn="ctr"/>
            <a:r>
              <a:rPr lang="en-US" altLang="zh-CN" sz="9600" dirty="0">
                <a:solidFill>
                  <a:srgbClr val="249B4E"/>
                </a:solidFill>
                <a:latin typeface="Arial" panose="020B0604020202020204" pitchFamily="34" charset="0"/>
                <a:ea typeface="微软雅黑" panose="020B0503020204020204" charset="-122"/>
              </a:rPr>
              <a:t>Contents</a:t>
            </a:r>
            <a:endParaRPr lang="en-US" altLang="zh-CN" sz="9600" dirty="0">
              <a:solidFill>
                <a:srgbClr val="249B4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9"/>
            </p:custDataLst>
          </p:nvPr>
        </p:nvSpPr>
        <p:spPr>
          <a:xfrm>
            <a:off x="2016554" y="4597570"/>
            <a:ext cx="5065762" cy="2377440"/>
          </a:xfrm>
          <a:prstGeom prst="rect">
            <a:avLst/>
          </a:prstGeom>
          <a:noFill/>
        </p:spPr>
        <p:txBody>
          <a:bodyPr wrap="none" bIns="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8000" spc="360">
                <a:solidFill>
                  <a:srgbClr val="249B4E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8000" spc="360">
              <a:solidFill>
                <a:srgbClr val="249B4E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cxnSp>
        <p:nvCxnSpPr>
          <p:cNvPr id="95" name="直接连接符 94"/>
          <p:cNvCxnSpPr/>
          <p:nvPr>
            <p:custDataLst>
              <p:tags r:id="rId10"/>
            </p:custDataLst>
          </p:nvPr>
        </p:nvCxnSpPr>
        <p:spPr>
          <a:xfrm>
            <a:off x="9004875" y="1443356"/>
            <a:ext cx="0" cy="11198436"/>
          </a:xfrm>
          <a:prstGeom prst="line">
            <a:avLst/>
          </a:prstGeom>
          <a:ln w="53975" cap="rnd" cmpd="sng">
            <a:solidFill>
              <a:srgbClr val="249B4E"/>
            </a:solidFill>
            <a:prstDash val="solid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/>
          <p:cNvSpPr/>
          <p:nvPr>
            <p:custDataLst>
              <p:tags r:id="rId11"/>
            </p:custDataLst>
          </p:nvPr>
        </p:nvSpPr>
        <p:spPr>
          <a:xfrm>
            <a:off x="10627360" y="1743295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7" name="任意多边形 75"/>
          <p:cNvSpPr/>
          <p:nvPr>
            <p:custDataLst>
              <p:tags r:id="rId12"/>
            </p:custDataLst>
          </p:nvPr>
        </p:nvSpPr>
        <p:spPr>
          <a:xfrm>
            <a:off x="10866576" y="1985199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8" name="矩形 97"/>
          <p:cNvSpPr/>
          <p:nvPr>
            <p:custDataLst>
              <p:tags r:id="rId13"/>
            </p:custDataLst>
          </p:nvPr>
        </p:nvSpPr>
        <p:spPr bwMode="auto">
          <a:xfrm>
            <a:off x="12195366" y="1790332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个人经历与岗位职责概述</a:t>
            </a:r>
            <a:endParaRPr lang="zh-CN" altLang="en-US" sz="4000" spc="30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9" name="椭圆 98"/>
          <p:cNvSpPr/>
          <p:nvPr>
            <p:custDataLst>
              <p:tags r:id="rId14"/>
            </p:custDataLst>
          </p:nvPr>
        </p:nvSpPr>
        <p:spPr>
          <a:xfrm>
            <a:off x="10627360" y="3283417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0" name="任意多边形 75"/>
          <p:cNvSpPr/>
          <p:nvPr>
            <p:custDataLst>
              <p:tags r:id="rId15"/>
            </p:custDataLst>
          </p:nvPr>
        </p:nvSpPr>
        <p:spPr>
          <a:xfrm>
            <a:off x="10866576" y="3525320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>
            <p:custDataLst>
              <p:tags r:id="rId16"/>
            </p:custDataLst>
          </p:nvPr>
        </p:nvSpPr>
        <p:spPr bwMode="auto">
          <a:xfrm>
            <a:off x="12195366" y="3330453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 dirty="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试用期OKR回顾</a:t>
            </a:r>
            <a:endParaRPr lang="zh-CN" altLang="en-US" sz="4000" spc="300" dirty="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2" name="椭圆 101"/>
          <p:cNvSpPr/>
          <p:nvPr>
            <p:custDataLst>
              <p:tags r:id="rId17"/>
            </p:custDataLst>
          </p:nvPr>
        </p:nvSpPr>
        <p:spPr>
          <a:xfrm>
            <a:off x="10627360" y="4871919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3" name="任意多边形 75"/>
          <p:cNvSpPr/>
          <p:nvPr>
            <p:custDataLst>
              <p:tags r:id="rId18"/>
            </p:custDataLst>
          </p:nvPr>
        </p:nvSpPr>
        <p:spPr>
          <a:xfrm>
            <a:off x="10866576" y="5113822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4" name="矩形 103"/>
          <p:cNvSpPr/>
          <p:nvPr>
            <p:custDataLst>
              <p:tags r:id="rId19"/>
            </p:custDataLst>
          </p:nvPr>
        </p:nvSpPr>
        <p:spPr bwMode="auto">
          <a:xfrm>
            <a:off x="12195366" y="4918955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工作亮点</a:t>
            </a:r>
            <a:endParaRPr lang="zh-CN" altLang="en-US" sz="4000" spc="30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5" name="椭圆 104"/>
          <p:cNvSpPr/>
          <p:nvPr>
            <p:custDataLst>
              <p:tags r:id="rId20"/>
            </p:custDataLst>
          </p:nvPr>
        </p:nvSpPr>
        <p:spPr>
          <a:xfrm>
            <a:off x="10627360" y="6412040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6" name="任意多边形 75"/>
          <p:cNvSpPr/>
          <p:nvPr>
            <p:custDataLst>
              <p:tags r:id="rId21"/>
            </p:custDataLst>
          </p:nvPr>
        </p:nvSpPr>
        <p:spPr>
          <a:xfrm>
            <a:off x="10866576" y="6653944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7" name="矩形 106"/>
          <p:cNvSpPr/>
          <p:nvPr>
            <p:custDataLst>
              <p:tags r:id="rId22"/>
            </p:custDataLst>
          </p:nvPr>
        </p:nvSpPr>
        <p:spPr bwMode="auto">
          <a:xfrm>
            <a:off x="12195366" y="6459077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 dirty="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工作中存在的不足及改进计划</a:t>
            </a:r>
            <a:endParaRPr lang="zh-CN" altLang="en-US" sz="4000" spc="300" dirty="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8" name="椭圆 107"/>
          <p:cNvSpPr/>
          <p:nvPr>
            <p:custDataLst>
              <p:tags r:id="rId23"/>
            </p:custDataLst>
          </p:nvPr>
        </p:nvSpPr>
        <p:spPr>
          <a:xfrm>
            <a:off x="10627360" y="7960225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9" name="任意多边形 75"/>
          <p:cNvSpPr/>
          <p:nvPr>
            <p:custDataLst>
              <p:tags r:id="rId24"/>
            </p:custDataLst>
          </p:nvPr>
        </p:nvSpPr>
        <p:spPr>
          <a:xfrm>
            <a:off x="10866576" y="8202129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0" name="矩形 109"/>
          <p:cNvSpPr/>
          <p:nvPr>
            <p:custDataLst>
              <p:tags r:id="rId25"/>
            </p:custDataLst>
          </p:nvPr>
        </p:nvSpPr>
        <p:spPr bwMode="auto">
          <a:xfrm>
            <a:off x="12195366" y="8007262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企业文化的理解与践行</a:t>
            </a:r>
            <a:endParaRPr lang="zh-CN" altLang="en-US" sz="4000" spc="30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1" name="椭圆 110"/>
          <p:cNvSpPr/>
          <p:nvPr>
            <p:custDataLst>
              <p:tags r:id="rId26"/>
            </p:custDataLst>
          </p:nvPr>
        </p:nvSpPr>
        <p:spPr>
          <a:xfrm>
            <a:off x="10627360" y="9501690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2" name="任意多边形 75"/>
          <p:cNvSpPr/>
          <p:nvPr>
            <p:custDataLst>
              <p:tags r:id="rId27"/>
            </p:custDataLst>
          </p:nvPr>
        </p:nvSpPr>
        <p:spPr>
          <a:xfrm>
            <a:off x="10866576" y="9743594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3" name="矩形 112"/>
          <p:cNvSpPr/>
          <p:nvPr>
            <p:custDataLst>
              <p:tags r:id="rId28"/>
            </p:custDataLst>
          </p:nvPr>
        </p:nvSpPr>
        <p:spPr bwMode="auto">
          <a:xfrm>
            <a:off x="12195366" y="9548727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 dirty="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需要的支持和帮助</a:t>
            </a:r>
            <a:endParaRPr lang="zh-CN" altLang="en-US" sz="4000" spc="300" dirty="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椭圆 1"/>
          <p:cNvSpPr/>
          <p:nvPr>
            <p:custDataLst>
              <p:tags r:id="rId29"/>
            </p:custDataLst>
          </p:nvPr>
        </p:nvSpPr>
        <p:spPr>
          <a:xfrm>
            <a:off x="10682605" y="10992035"/>
            <a:ext cx="943425" cy="943425"/>
          </a:xfrm>
          <a:prstGeom prst="ellipse">
            <a:avLst/>
          </a:prstGeom>
          <a:solidFill>
            <a:srgbClr val="249B4E"/>
          </a:solidFill>
          <a:ln w="28575">
            <a:solidFill>
              <a:schemeClr val="lt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340" tIns="93980" rIns="180340" bIns="93980" anchor="ctr">
            <a:normAutofit fontScale="7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36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任意多边形 75"/>
          <p:cNvSpPr/>
          <p:nvPr>
            <p:custDataLst>
              <p:tags r:id="rId30"/>
            </p:custDataLst>
          </p:nvPr>
        </p:nvSpPr>
        <p:spPr>
          <a:xfrm>
            <a:off x="10921821" y="11233939"/>
            <a:ext cx="469025" cy="458273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180340" tIns="93980" rIns="180340" bIns="9398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31"/>
            </p:custDataLst>
          </p:nvPr>
        </p:nvSpPr>
        <p:spPr bwMode="auto">
          <a:xfrm>
            <a:off x="12250611" y="11039072"/>
            <a:ext cx="8967914" cy="8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340" tIns="93980" rIns="180340" bIns="9398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000" spc="300" dirty="0">
                <a:solidFill>
                  <a:srgbClr val="001D2C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思考</a:t>
            </a:r>
            <a:endParaRPr lang="zh-CN" altLang="en-US" sz="4000" spc="300" dirty="0">
              <a:solidFill>
                <a:srgbClr val="001D2C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3388638" y="12884150"/>
            <a:ext cx="429895" cy="840105"/>
          </a:xfrm>
        </p:spPr>
        <p:txBody>
          <a:bodyPr/>
          <a:lstStyle/>
          <a:p>
            <a:fld id="{EFEBC61E-EBB4-264B-B745-3CB39646FA04}" type="slidenum">
              <a:rPr kumimoji="1" lang="zh-CN" alt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kumimoji="1" lang="zh-CN" alt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482090" y="295910"/>
            <a:ext cx="20340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ea typeface="微软雅黑" panose="020B0503020204020204" charset="-122"/>
                <a:sym typeface="+mn-ea"/>
              </a:rPr>
              <a:t>个人成长经历</a:t>
            </a:r>
            <a:endParaRPr lang="zh-CN" altLang="en-US" sz="4000" dirty="0"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8757418" y="2317038"/>
            <a:ext cx="7773746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当前职位工作年限：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累计工作年限：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工龄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区域"/>
          <p:cNvSpPr/>
          <p:nvPr>
            <p:custDataLst>
              <p:tags r:id="rId3"/>
            </p:custDataLst>
          </p:nvPr>
        </p:nvSpPr>
        <p:spPr>
          <a:xfrm>
            <a:off x="977900" y="5960110"/>
            <a:ext cx="7620000" cy="6499860"/>
          </a:xfrm>
          <a:prstGeom prst="rect">
            <a:avLst/>
          </a:prstGeom>
          <a:ln w="38100">
            <a:noFill/>
            <a:custDash>
              <a:ds d="600000" sp="600000"/>
            </a:custDash>
            <a:miter lim="400000"/>
          </a:ln>
        </p:spPr>
        <p:txBody>
          <a:bodyPr lIns="101600" tIns="101600" rIns="101600" bIns="10160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2025/09-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至今（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月）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5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基础研发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部门/雾化机理</a:t>
            </a:r>
            <a:r>
              <a:rPr lang="zh-CN" altLang="en-US" sz="2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，工作内容主要包括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负责产品气道仿真与分析，构建气道仿真体系与数据库，并通过跨团队协作支持产品的气道设计与研发优化。</a:t>
            </a:r>
            <a:endParaRPr lang="en-US" altLang="zh-CN" sz="2400" dirty="0" err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内容区域"/>
          <p:cNvSpPr/>
          <p:nvPr>
            <p:custDataLst>
              <p:tags r:id="rId4"/>
            </p:custDataLst>
          </p:nvPr>
        </p:nvSpPr>
        <p:spPr>
          <a:xfrm>
            <a:off x="8952230" y="5842000"/>
            <a:ext cx="7432040" cy="6579870"/>
          </a:xfrm>
          <a:prstGeom prst="rect">
            <a:avLst/>
          </a:prstGeom>
          <a:ln w="38100">
            <a:noFill/>
            <a:custDash>
              <a:ds d="600000" sp="600000"/>
            </a:custDash>
            <a:miter lim="400000"/>
          </a:ln>
        </p:spPr>
        <p:txBody>
          <a:bodyPr lIns="101600" tIns="101600" rIns="101600" bIns="10160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2023/03-2025.09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2.5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年）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数舟科技有限公司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研发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部，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工作岗位为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CFD</a:t>
            </a:r>
            <a:r>
              <a:rPr lang="zh-CN" altLang="en-US" sz="2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工程师</a:t>
            </a:r>
            <a:endParaRPr lang="zh-CN" altLang="en-US" sz="2400" dirty="0" err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2022/07-2023.03</a:t>
            </a: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月）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比亚迪汽车工业有限公司</a:t>
            </a:r>
            <a:r>
              <a:rPr lang="en-US" altLang="zh-CN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2400" b="0" kern="1200" noProof="0" dirty="0" err="1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CAE</a:t>
            </a:r>
            <a:r>
              <a:rPr lang="zh-CN" altLang="en-US" sz="2400" b="0" kern="1200" noProof="0" dirty="0">
                <a:uLn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部，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工作岗位为</a:t>
            </a:r>
            <a:r>
              <a:rPr lang="zh-CN" altLang="en-US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空气动力学性能工程师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区域"/>
          <p:cNvSpPr/>
          <p:nvPr>
            <p:custDataLst>
              <p:tags r:id="rId5"/>
            </p:custDataLst>
          </p:nvPr>
        </p:nvSpPr>
        <p:spPr>
          <a:xfrm>
            <a:off x="16887190" y="5782310"/>
            <a:ext cx="7200900" cy="6327140"/>
          </a:xfrm>
          <a:prstGeom prst="rect">
            <a:avLst/>
          </a:prstGeom>
          <a:ln w="38100">
            <a:noFill/>
            <a:custDash>
              <a:ds d="600000" sp="600000"/>
            </a:custDash>
            <a:miter lim="400000"/>
          </a:ln>
        </p:spPr>
        <p:txBody>
          <a:bodyPr lIns="101600" tIns="101600" rIns="101600" bIns="10160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2019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-2022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07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硕士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上海大学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流体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力学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2015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-2019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07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 本科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东莞理工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能源与动力工程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747452" y="4794568"/>
            <a:ext cx="23340848" cy="0"/>
          </a:xfrm>
          <a:prstGeom prst="line">
            <a:avLst/>
          </a:prstGeom>
          <a:noFill/>
          <a:ln w="3175" cap="flat">
            <a:solidFill>
              <a:schemeClr val="tx2">
                <a:lumMod val="20000"/>
                <a:lumOff val="8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758544" y="4991414"/>
            <a:ext cx="0" cy="6840000"/>
          </a:xfrm>
          <a:prstGeom prst="line">
            <a:avLst/>
          </a:prstGeom>
          <a:noFill/>
          <a:ln w="3175" cap="flat">
            <a:solidFill>
              <a:schemeClr val="tx2">
                <a:lumMod val="20000"/>
                <a:lumOff val="8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>
            <a:off x="16722244" y="4991414"/>
            <a:ext cx="0" cy="6840000"/>
          </a:xfrm>
          <a:prstGeom prst="line">
            <a:avLst/>
          </a:prstGeom>
          <a:noFill/>
          <a:ln w="3175" cap="flat">
            <a:solidFill>
              <a:schemeClr val="tx2">
                <a:lumMod val="20000"/>
                <a:lumOff val="8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891642" y="1716328"/>
            <a:ext cx="7773746" cy="189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姓名：丘德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新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组织单元：产品开发部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雾化机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调试组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			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当前职位信息：雾化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1014176" y="4946743"/>
            <a:ext cx="1974602" cy="848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HG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经历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3585F">
                  <a:lumMod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8792990" y="4946745"/>
            <a:ext cx="2388344" cy="848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其他工作经历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3585F">
                  <a:lumMod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16887558" y="4932125"/>
            <a:ext cx="2388344" cy="848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3585F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学历：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53585F">
                  <a:lumMod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51306" y="3014844"/>
            <a:ext cx="11767140" cy="89004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5" name="圆角矩形"/>
          <p:cNvSpPr/>
          <p:nvPr/>
        </p:nvSpPr>
        <p:spPr>
          <a:xfrm>
            <a:off x="11600181" y="3731519"/>
            <a:ext cx="2102251" cy="2102251"/>
          </a:xfrm>
          <a:prstGeom prst="roundRect">
            <a:avLst>
              <a:gd name="adj" fmla="val 9091"/>
            </a:avLst>
          </a:prstGeom>
          <a:solidFill>
            <a:srgbClr val="249B4E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" name="圆角矩形"/>
          <p:cNvSpPr/>
          <p:nvPr/>
        </p:nvSpPr>
        <p:spPr>
          <a:xfrm>
            <a:off x="11600181" y="6413936"/>
            <a:ext cx="2102251" cy="2102251"/>
          </a:xfrm>
          <a:prstGeom prst="roundRect">
            <a:avLst>
              <a:gd name="adj" fmla="val 9091"/>
            </a:avLst>
          </a:prstGeom>
          <a:solidFill>
            <a:srgbClr val="052538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7" name="圆角矩形"/>
          <p:cNvSpPr/>
          <p:nvPr/>
        </p:nvSpPr>
        <p:spPr>
          <a:xfrm>
            <a:off x="11600181" y="9096352"/>
            <a:ext cx="2102251" cy="2102251"/>
          </a:xfrm>
          <a:prstGeom prst="roundRect">
            <a:avLst>
              <a:gd name="adj" fmla="val 9091"/>
            </a:avLst>
          </a:prstGeom>
          <a:solidFill>
            <a:srgbClr val="249B4E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8" name="形状"/>
          <p:cNvSpPr/>
          <p:nvPr/>
        </p:nvSpPr>
        <p:spPr>
          <a:xfrm>
            <a:off x="12120777" y="4400296"/>
            <a:ext cx="1061060" cy="764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91" y="7662"/>
                </a:moveTo>
                <a:cubicBezTo>
                  <a:pt x="17198" y="3342"/>
                  <a:pt x="14674" y="0"/>
                  <a:pt x="11504" y="0"/>
                </a:cubicBezTo>
                <a:cubicBezTo>
                  <a:pt x="9039" y="0"/>
                  <a:pt x="6926" y="2038"/>
                  <a:pt x="5987" y="4891"/>
                </a:cubicBezTo>
                <a:cubicBezTo>
                  <a:pt x="5693" y="4809"/>
                  <a:pt x="5400" y="4728"/>
                  <a:pt x="5048" y="4728"/>
                </a:cubicBezTo>
                <a:cubicBezTo>
                  <a:pt x="3404" y="4728"/>
                  <a:pt x="2054" y="6602"/>
                  <a:pt x="2054" y="8885"/>
                </a:cubicBezTo>
                <a:cubicBezTo>
                  <a:pt x="2054" y="9374"/>
                  <a:pt x="2113" y="9781"/>
                  <a:pt x="2172" y="10270"/>
                </a:cubicBezTo>
                <a:cubicBezTo>
                  <a:pt x="880" y="11330"/>
                  <a:pt x="0" y="13205"/>
                  <a:pt x="0" y="15487"/>
                </a:cubicBezTo>
                <a:cubicBezTo>
                  <a:pt x="0" y="18829"/>
                  <a:pt x="1996" y="21600"/>
                  <a:pt x="4402" y="21600"/>
                </a:cubicBezTo>
                <a:cubicBezTo>
                  <a:pt x="4402" y="21600"/>
                  <a:pt x="4402" y="21600"/>
                  <a:pt x="4402" y="21600"/>
                </a:cubicBezTo>
                <a:cubicBezTo>
                  <a:pt x="16552" y="21600"/>
                  <a:pt x="16552" y="21600"/>
                  <a:pt x="16552" y="21600"/>
                </a:cubicBezTo>
                <a:cubicBezTo>
                  <a:pt x="16552" y="21600"/>
                  <a:pt x="16552" y="21600"/>
                  <a:pt x="16552" y="21600"/>
                </a:cubicBezTo>
                <a:cubicBezTo>
                  <a:pt x="19370" y="21600"/>
                  <a:pt x="21600" y="18421"/>
                  <a:pt x="21600" y="14509"/>
                </a:cubicBezTo>
                <a:cubicBezTo>
                  <a:pt x="21600" y="11085"/>
                  <a:pt x="19839" y="8232"/>
                  <a:pt x="17491" y="7662"/>
                </a:cubicBezTo>
                <a:close/>
                <a:moveTo>
                  <a:pt x="16552" y="19725"/>
                </a:moveTo>
                <a:cubicBezTo>
                  <a:pt x="16552" y="19725"/>
                  <a:pt x="16552" y="19725"/>
                  <a:pt x="16552" y="19725"/>
                </a:cubicBezTo>
                <a:cubicBezTo>
                  <a:pt x="4402" y="19725"/>
                  <a:pt x="4402" y="19725"/>
                  <a:pt x="4402" y="19725"/>
                </a:cubicBezTo>
                <a:cubicBezTo>
                  <a:pt x="2700" y="19725"/>
                  <a:pt x="1350" y="17851"/>
                  <a:pt x="1350" y="15487"/>
                </a:cubicBezTo>
                <a:cubicBezTo>
                  <a:pt x="1350" y="14020"/>
                  <a:pt x="1937" y="12634"/>
                  <a:pt x="2876" y="11819"/>
                </a:cubicBezTo>
                <a:cubicBezTo>
                  <a:pt x="3815" y="11085"/>
                  <a:pt x="3874" y="11004"/>
                  <a:pt x="3463" y="9618"/>
                </a:cubicBezTo>
                <a:cubicBezTo>
                  <a:pt x="3404" y="9374"/>
                  <a:pt x="3404" y="9129"/>
                  <a:pt x="3404" y="8885"/>
                </a:cubicBezTo>
                <a:cubicBezTo>
                  <a:pt x="3404" y="7662"/>
                  <a:pt x="4109" y="6602"/>
                  <a:pt x="5048" y="6602"/>
                </a:cubicBezTo>
                <a:cubicBezTo>
                  <a:pt x="5048" y="6602"/>
                  <a:pt x="5517" y="6521"/>
                  <a:pt x="5987" y="6765"/>
                </a:cubicBezTo>
                <a:cubicBezTo>
                  <a:pt x="6750" y="7254"/>
                  <a:pt x="6867" y="6765"/>
                  <a:pt x="7220" y="5706"/>
                </a:cubicBezTo>
                <a:cubicBezTo>
                  <a:pt x="7983" y="3342"/>
                  <a:pt x="9685" y="1875"/>
                  <a:pt x="11504" y="1875"/>
                </a:cubicBezTo>
                <a:cubicBezTo>
                  <a:pt x="13911" y="1875"/>
                  <a:pt x="15907" y="4402"/>
                  <a:pt x="16141" y="7825"/>
                </a:cubicBezTo>
                <a:cubicBezTo>
                  <a:pt x="16259" y="9129"/>
                  <a:pt x="16259" y="9129"/>
                  <a:pt x="17257" y="9455"/>
                </a:cubicBezTo>
                <a:cubicBezTo>
                  <a:pt x="19017" y="9944"/>
                  <a:pt x="20250" y="12063"/>
                  <a:pt x="20250" y="14509"/>
                </a:cubicBezTo>
                <a:cubicBezTo>
                  <a:pt x="20250" y="17362"/>
                  <a:pt x="18607" y="19725"/>
                  <a:pt x="16552" y="1972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 b="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3" name="成组"/>
          <p:cNvGrpSpPr/>
          <p:nvPr/>
        </p:nvGrpSpPr>
        <p:grpSpPr>
          <a:xfrm>
            <a:off x="12197521" y="7081691"/>
            <a:ext cx="907571" cy="766741"/>
            <a:chOff x="0" y="0"/>
            <a:chExt cx="907570" cy="766739"/>
          </a:xfrm>
        </p:grpSpPr>
        <p:sp>
          <p:nvSpPr>
            <p:cNvPr id="140" name="形状"/>
            <p:cNvSpPr/>
            <p:nvPr/>
          </p:nvSpPr>
          <p:spPr>
            <a:xfrm>
              <a:off x="226370" y="200291"/>
              <a:ext cx="453787" cy="453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13" y="0"/>
                    <a:pt x="0" y="4813"/>
                    <a:pt x="0" y="10800"/>
                  </a:cubicBezTo>
                  <a:cubicBezTo>
                    <a:pt x="0" y="16787"/>
                    <a:pt x="4813" y="21600"/>
                    <a:pt x="10800" y="21600"/>
                  </a:cubicBezTo>
                  <a:cubicBezTo>
                    <a:pt x="16787" y="21600"/>
                    <a:pt x="21600" y="16787"/>
                    <a:pt x="21600" y="10800"/>
                  </a:cubicBezTo>
                  <a:cubicBezTo>
                    <a:pt x="21600" y="4813"/>
                    <a:pt x="16787" y="0"/>
                    <a:pt x="10800" y="0"/>
                  </a:cubicBezTo>
                  <a:close/>
                  <a:moveTo>
                    <a:pt x="16904" y="16083"/>
                  </a:moveTo>
                  <a:cubicBezTo>
                    <a:pt x="13970" y="19487"/>
                    <a:pt x="8922" y="19839"/>
                    <a:pt x="5517" y="16904"/>
                  </a:cubicBezTo>
                  <a:cubicBezTo>
                    <a:pt x="2113" y="14087"/>
                    <a:pt x="1761" y="8922"/>
                    <a:pt x="4578" y="5517"/>
                  </a:cubicBezTo>
                  <a:cubicBezTo>
                    <a:pt x="7513" y="2113"/>
                    <a:pt x="12678" y="1761"/>
                    <a:pt x="16083" y="4578"/>
                  </a:cubicBezTo>
                  <a:cubicBezTo>
                    <a:pt x="19487" y="7513"/>
                    <a:pt x="19839" y="12678"/>
                    <a:pt x="16904" y="1608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1" name="形状"/>
            <p:cNvSpPr/>
            <p:nvPr/>
          </p:nvSpPr>
          <p:spPr>
            <a:xfrm>
              <a:off x="340078" y="312955"/>
              <a:ext cx="128313" cy="128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8308" y="0"/>
                    <a:pt x="0" y="8308"/>
                    <a:pt x="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0" y="20354"/>
                    <a:pt x="831" y="21600"/>
                    <a:pt x="2492" y="21600"/>
                  </a:cubicBezTo>
                  <a:cubicBezTo>
                    <a:pt x="3738" y="21600"/>
                    <a:pt x="4569" y="20354"/>
                    <a:pt x="4569" y="19108"/>
                  </a:cubicBezTo>
                  <a:cubicBezTo>
                    <a:pt x="4569" y="19108"/>
                    <a:pt x="4569" y="19108"/>
                    <a:pt x="4569" y="19108"/>
                  </a:cubicBezTo>
                  <a:cubicBezTo>
                    <a:pt x="4569" y="11215"/>
                    <a:pt x="11215" y="4569"/>
                    <a:pt x="19108" y="4569"/>
                  </a:cubicBezTo>
                  <a:cubicBezTo>
                    <a:pt x="20354" y="4569"/>
                    <a:pt x="21600" y="3738"/>
                    <a:pt x="21600" y="2492"/>
                  </a:cubicBezTo>
                  <a:cubicBezTo>
                    <a:pt x="21600" y="831"/>
                    <a:pt x="20354" y="0"/>
                    <a:pt x="1910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2" name="形状"/>
            <p:cNvSpPr/>
            <p:nvPr/>
          </p:nvSpPr>
          <p:spPr>
            <a:xfrm>
              <a:off x="0" y="0"/>
              <a:ext cx="907571" cy="766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98" y="4862"/>
                  </a:moveTo>
                  <a:cubicBezTo>
                    <a:pt x="16963" y="4237"/>
                    <a:pt x="16963" y="4237"/>
                    <a:pt x="16963" y="4237"/>
                  </a:cubicBezTo>
                  <a:cubicBezTo>
                    <a:pt x="16024" y="1528"/>
                    <a:pt x="16024" y="1528"/>
                    <a:pt x="16024" y="1528"/>
                  </a:cubicBezTo>
                  <a:cubicBezTo>
                    <a:pt x="15730" y="625"/>
                    <a:pt x="15026" y="0"/>
                    <a:pt x="14146" y="0"/>
                  </a:cubicBezTo>
                  <a:cubicBezTo>
                    <a:pt x="7396" y="0"/>
                    <a:pt x="7396" y="0"/>
                    <a:pt x="7396" y="0"/>
                  </a:cubicBezTo>
                  <a:cubicBezTo>
                    <a:pt x="6574" y="0"/>
                    <a:pt x="5811" y="625"/>
                    <a:pt x="5517" y="1528"/>
                  </a:cubicBezTo>
                  <a:cubicBezTo>
                    <a:pt x="4578" y="4237"/>
                    <a:pt x="4578" y="4237"/>
                    <a:pt x="4578" y="4237"/>
                  </a:cubicBezTo>
                  <a:cubicBezTo>
                    <a:pt x="1702" y="4862"/>
                    <a:pt x="1702" y="4862"/>
                    <a:pt x="1702" y="4862"/>
                  </a:cubicBezTo>
                  <a:cubicBezTo>
                    <a:pt x="704" y="5070"/>
                    <a:pt x="0" y="6042"/>
                    <a:pt x="0" y="7223"/>
                  </a:cubicBezTo>
                  <a:cubicBezTo>
                    <a:pt x="0" y="19239"/>
                    <a:pt x="0" y="19239"/>
                    <a:pt x="0" y="19239"/>
                  </a:cubicBezTo>
                  <a:cubicBezTo>
                    <a:pt x="0" y="20558"/>
                    <a:pt x="880" y="21600"/>
                    <a:pt x="1996" y="21600"/>
                  </a:cubicBezTo>
                  <a:cubicBezTo>
                    <a:pt x="19546" y="21600"/>
                    <a:pt x="19546" y="21600"/>
                    <a:pt x="19546" y="21600"/>
                  </a:cubicBezTo>
                  <a:cubicBezTo>
                    <a:pt x="20720" y="21600"/>
                    <a:pt x="21600" y="20558"/>
                    <a:pt x="21600" y="19239"/>
                  </a:cubicBezTo>
                  <a:cubicBezTo>
                    <a:pt x="21600" y="7223"/>
                    <a:pt x="21600" y="7223"/>
                    <a:pt x="21600" y="7223"/>
                  </a:cubicBezTo>
                  <a:cubicBezTo>
                    <a:pt x="21600" y="6042"/>
                    <a:pt x="20896" y="5070"/>
                    <a:pt x="19898" y="4862"/>
                  </a:cubicBezTo>
                  <a:close/>
                  <a:moveTo>
                    <a:pt x="20250" y="19239"/>
                  </a:moveTo>
                  <a:cubicBezTo>
                    <a:pt x="20250" y="19655"/>
                    <a:pt x="19957" y="20003"/>
                    <a:pt x="19546" y="20003"/>
                  </a:cubicBezTo>
                  <a:cubicBezTo>
                    <a:pt x="1996" y="20003"/>
                    <a:pt x="1996" y="20003"/>
                    <a:pt x="1996" y="20003"/>
                  </a:cubicBezTo>
                  <a:cubicBezTo>
                    <a:pt x="1643" y="20003"/>
                    <a:pt x="1350" y="19655"/>
                    <a:pt x="1350" y="19239"/>
                  </a:cubicBezTo>
                  <a:cubicBezTo>
                    <a:pt x="1350" y="7223"/>
                    <a:pt x="1350" y="7223"/>
                    <a:pt x="1350" y="7223"/>
                  </a:cubicBezTo>
                  <a:cubicBezTo>
                    <a:pt x="1350" y="6806"/>
                    <a:pt x="1585" y="6459"/>
                    <a:pt x="1878" y="6390"/>
                  </a:cubicBezTo>
                  <a:cubicBezTo>
                    <a:pt x="5576" y="5695"/>
                    <a:pt x="5576" y="5695"/>
                    <a:pt x="5576" y="5695"/>
                  </a:cubicBezTo>
                  <a:cubicBezTo>
                    <a:pt x="6809" y="2153"/>
                    <a:pt x="6809" y="2153"/>
                    <a:pt x="6809" y="2153"/>
                  </a:cubicBezTo>
                  <a:cubicBezTo>
                    <a:pt x="6867" y="1806"/>
                    <a:pt x="7161" y="1597"/>
                    <a:pt x="7396" y="1597"/>
                  </a:cubicBezTo>
                  <a:cubicBezTo>
                    <a:pt x="14146" y="1597"/>
                    <a:pt x="14146" y="1597"/>
                    <a:pt x="14146" y="1597"/>
                  </a:cubicBezTo>
                  <a:cubicBezTo>
                    <a:pt x="14439" y="1597"/>
                    <a:pt x="14674" y="1806"/>
                    <a:pt x="14791" y="2153"/>
                  </a:cubicBezTo>
                  <a:cubicBezTo>
                    <a:pt x="16024" y="5695"/>
                    <a:pt x="16024" y="5695"/>
                    <a:pt x="16024" y="5695"/>
                  </a:cubicBezTo>
                  <a:cubicBezTo>
                    <a:pt x="19663" y="6390"/>
                    <a:pt x="19663" y="6390"/>
                    <a:pt x="19663" y="6390"/>
                  </a:cubicBezTo>
                  <a:cubicBezTo>
                    <a:pt x="20015" y="6459"/>
                    <a:pt x="20250" y="6806"/>
                    <a:pt x="20250" y="7223"/>
                  </a:cubicBezTo>
                  <a:lnTo>
                    <a:pt x="20250" y="1923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1" name="成组"/>
          <p:cNvGrpSpPr/>
          <p:nvPr/>
        </p:nvGrpSpPr>
        <p:grpSpPr>
          <a:xfrm>
            <a:off x="12197661" y="9792273"/>
            <a:ext cx="907291" cy="710409"/>
            <a:chOff x="0" y="0"/>
            <a:chExt cx="907289" cy="710407"/>
          </a:xfrm>
        </p:grpSpPr>
        <p:sp>
          <p:nvSpPr>
            <p:cNvPr id="144" name="形状"/>
            <p:cNvSpPr/>
            <p:nvPr/>
          </p:nvSpPr>
          <p:spPr>
            <a:xfrm>
              <a:off x="112050" y="108491"/>
              <a:ext cx="568439" cy="45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2" h="21600" extrusionOk="0">
                  <a:moveTo>
                    <a:pt x="18957" y="1045"/>
                  </a:moveTo>
                  <a:cubicBezTo>
                    <a:pt x="16065" y="348"/>
                    <a:pt x="13263" y="0"/>
                    <a:pt x="10461" y="0"/>
                  </a:cubicBezTo>
                  <a:cubicBezTo>
                    <a:pt x="7569" y="0"/>
                    <a:pt x="4767" y="348"/>
                    <a:pt x="1966" y="1045"/>
                  </a:cubicBezTo>
                  <a:cubicBezTo>
                    <a:pt x="1604" y="1161"/>
                    <a:pt x="1243" y="1510"/>
                    <a:pt x="1152" y="1974"/>
                  </a:cubicBezTo>
                  <a:cubicBezTo>
                    <a:pt x="-384" y="7781"/>
                    <a:pt x="-384" y="13703"/>
                    <a:pt x="1152" y="19626"/>
                  </a:cubicBezTo>
                  <a:cubicBezTo>
                    <a:pt x="1243" y="20090"/>
                    <a:pt x="1604" y="20439"/>
                    <a:pt x="1966" y="20555"/>
                  </a:cubicBezTo>
                  <a:cubicBezTo>
                    <a:pt x="4767" y="21252"/>
                    <a:pt x="7569" y="21600"/>
                    <a:pt x="10461" y="21600"/>
                  </a:cubicBezTo>
                  <a:cubicBezTo>
                    <a:pt x="13263" y="21600"/>
                    <a:pt x="16065" y="21252"/>
                    <a:pt x="18957" y="20555"/>
                  </a:cubicBezTo>
                  <a:cubicBezTo>
                    <a:pt x="19318" y="20439"/>
                    <a:pt x="19589" y="20090"/>
                    <a:pt x="19680" y="19626"/>
                  </a:cubicBezTo>
                  <a:cubicBezTo>
                    <a:pt x="21216" y="13703"/>
                    <a:pt x="21216" y="7781"/>
                    <a:pt x="19680" y="1974"/>
                  </a:cubicBezTo>
                  <a:cubicBezTo>
                    <a:pt x="19589" y="1510"/>
                    <a:pt x="19318" y="1161"/>
                    <a:pt x="18957" y="1045"/>
                  </a:cubicBezTo>
                  <a:close/>
                  <a:moveTo>
                    <a:pt x="18685" y="19161"/>
                  </a:moveTo>
                  <a:cubicBezTo>
                    <a:pt x="13172" y="20671"/>
                    <a:pt x="7660" y="20671"/>
                    <a:pt x="2147" y="19161"/>
                  </a:cubicBezTo>
                  <a:cubicBezTo>
                    <a:pt x="701" y="13587"/>
                    <a:pt x="701" y="8013"/>
                    <a:pt x="2147" y="2439"/>
                  </a:cubicBezTo>
                  <a:cubicBezTo>
                    <a:pt x="7660" y="929"/>
                    <a:pt x="13172" y="929"/>
                    <a:pt x="18685" y="2439"/>
                  </a:cubicBezTo>
                  <a:cubicBezTo>
                    <a:pt x="20131" y="8013"/>
                    <a:pt x="20131" y="13587"/>
                    <a:pt x="18685" y="191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5" name="形状"/>
            <p:cNvSpPr/>
            <p:nvPr/>
          </p:nvSpPr>
          <p:spPr>
            <a:xfrm>
              <a:off x="-1" y="0"/>
              <a:ext cx="907291" cy="710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600" extrusionOk="0">
                  <a:moveTo>
                    <a:pt x="20311" y="2025"/>
                  </a:moveTo>
                  <a:cubicBezTo>
                    <a:pt x="20196" y="1275"/>
                    <a:pt x="19738" y="750"/>
                    <a:pt x="19222" y="675"/>
                  </a:cubicBezTo>
                  <a:cubicBezTo>
                    <a:pt x="16357" y="225"/>
                    <a:pt x="13435" y="0"/>
                    <a:pt x="10571" y="0"/>
                  </a:cubicBezTo>
                  <a:cubicBezTo>
                    <a:pt x="7649" y="0"/>
                    <a:pt x="4727" y="225"/>
                    <a:pt x="1862" y="675"/>
                  </a:cubicBezTo>
                  <a:cubicBezTo>
                    <a:pt x="1346" y="750"/>
                    <a:pt x="888" y="1275"/>
                    <a:pt x="773" y="2025"/>
                  </a:cubicBezTo>
                  <a:cubicBezTo>
                    <a:pt x="-258" y="7575"/>
                    <a:pt x="-258" y="13200"/>
                    <a:pt x="773" y="18750"/>
                  </a:cubicBezTo>
                  <a:cubicBezTo>
                    <a:pt x="888" y="19425"/>
                    <a:pt x="1346" y="19950"/>
                    <a:pt x="1862" y="20025"/>
                  </a:cubicBezTo>
                  <a:cubicBezTo>
                    <a:pt x="3237" y="20250"/>
                    <a:pt x="4669" y="20400"/>
                    <a:pt x="6044" y="20550"/>
                  </a:cubicBezTo>
                  <a:cubicBezTo>
                    <a:pt x="5987" y="20625"/>
                    <a:pt x="5930" y="20625"/>
                    <a:pt x="5930" y="20700"/>
                  </a:cubicBezTo>
                  <a:cubicBezTo>
                    <a:pt x="5930" y="21225"/>
                    <a:pt x="7992" y="21600"/>
                    <a:pt x="10571" y="21600"/>
                  </a:cubicBezTo>
                  <a:cubicBezTo>
                    <a:pt x="13092" y="21600"/>
                    <a:pt x="15154" y="21225"/>
                    <a:pt x="15154" y="20700"/>
                  </a:cubicBezTo>
                  <a:cubicBezTo>
                    <a:pt x="15154" y="20625"/>
                    <a:pt x="15097" y="20625"/>
                    <a:pt x="15040" y="20550"/>
                  </a:cubicBezTo>
                  <a:cubicBezTo>
                    <a:pt x="16415" y="20400"/>
                    <a:pt x="17847" y="20250"/>
                    <a:pt x="19222" y="20025"/>
                  </a:cubicBezTo>
                  <a:cubicBezTo>
                    <a:pt x="19738" y="19950"/>
                    <a:pt x="20196" y="19425"/>
                    <a:pt x="20311" y="18750"/>
                  </a:cubicBezTo>
                  <a:cubicBezTo>
                    <a:pt x="21342" y="13200"/>
                    <a:pt x="21342" y="7575"/>
                    <a:pt x="20311" y="2025"/>
                  </a:cubicBezTo>
                  <a:close/>
                  <a:moveTo>
                    <a:pt x="19050" y="18300"/>
                  </a:moveTo>
                  <a:cubicBezTo>
                    <a:pt x="13378" y="19200"/>
                    <a:pt x="7706" y="19200"/>
                    <a:pt x="2034" y="18300"/>
                  </a:cubicBezTo>
                  <a:cubicBezTo>
                    <a:pt x="1060" y="13050"/>
                    <a:pt x="1060" y="7725"/>
                    <a:pt x="2034" y="2400"/>
                  </a:cubicBezTo>
                  <a:cubicBezTo>
                    <a:pt x="7706" y="1500"/>
                    <a:pt x="13378" y="1500"/>
                    <a:pt x="19050" y="2400"/>
                  </a:cubicBezTo>
                  <a:cubicBezTo>
                    <a:pt x="20024" y="7725"/>
                    <a:pt x="20024" y="13050"/>
                    <a:pt x="19050" y="183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形状"/>
            <p:cNvSpPr/>
            <p:nvPr/>
          </p:nvSpPr>
          <p:spPr>
            <a:xfrm>
              <a:off x="708703" y="142915"/>
              <a:ext cx="86586" cy="84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6663" y="21600"/>
                    <a:pt x="21600" y="16518"/>
                    <a:pt x="21600" y="10800"/>
                  </a:cubicBezTo>
                  <a:cubicBezTo>
                    <a:pt x="21600" y="4447"/>
                    <a:pt x="16663" y="0"/>
                    <a:pt x="10491" y="0"/>
                  </a:cubicBezTo>
                  <a:cubicBezTo>
                    <a:pt x="4937" y="0"/>
                    <a:pt x="0" y="4447"/>
                    <a:pt x="0" y="10800"/>
                  </a:cubicBezTo>
                  <a:cubicBezTo>
                    <a:pt x="0" y="16518"/>
                    <a:pt x="4937" y="21600"/>
                    <a:pt x="10491" y="21600"/>
                  </a:cubicBezTo>
                  <a:close/>
                  <a:moveTo>
                    <a:pt x="10491" y="6988"/>
                  </a:moveTo>
                  <a:cubicBezTo>
                    <a:pt x="12960" y="6988"/>
                    <a:pt x="14194" y="8894"/>
                    <a:pt x="14194" y="10800"/>
                  </a:cubicBezTo>
                  <a:cubicBezTo>
                    <a:pt x="14194" y="12706"/>
                    <a:pt x="12960" y="14612"/>
                    <a:pt x="10491" y="14612"/>
                  </a:cubicBezTo>
                  <a:cubicBezTo>
                    <a:pt x="8640" y="14612"/>
                    <a:pt x="7406" y="12706"/>
                    <a:pt x="7406" y="10800"/>
                  </a:cubicBezTo>
                  <a:cubicBezTo>
                    <a:pt x="7406" y="8894"/>
                    <a:pt x="8640" y="6988"/>
                    <a:pt x="10491" y="69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7" name="形状"/>
            <p:cNvSpPr/>
            <p:nvPr/>
          </p:nvSpPr>
          <p:spPr>
            <a:xfrm>
              <a:off x="681580" y="510116"/>
              <a:ext cx="113709" cy="30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0"/>
                  </a:moveTo>
                  <a:cubicBezTo>
                    <a:pt x="2348" y="0"/>
                    <a:pt x="2348" y="0"/>
                    <a:pt x="2348" y="0"/>
                  </a:cubicBezTo>
                  <a:cubicBezTo>
                    <a:pt x="939" y="0"/>
                    <a:pt x="0" y="5400"/>
                    <a:pt x="0" y="10800"/>
                  </a:cubicBezTo>
                  <a:cubicBezTo>
                    <a:pt x="0" y="16200"/>
                    <a:pt x="939" y="21600"/>
                    <a:pt x="2348" y="21600"/>
                  </a:cubicBezTo>
                  <a:cubicBezTo>
                    <a:pt x="18783" y="21600"/>
                    <a:pt x="18783" y="21600"/>
                    <a:pt x="18783" y="21600"/>
                  </a:cubicBezTo>
                  <a:cubicBezTo>
                    <a:pt x="20191" y="21600"/>
                    <a:pt x="21600" y="16200"/>
                    <a:pt x="21600" y="10800"/>
                  </a:cubicBezTo>
                  <a:cubicBezTo>
                    <a:pt x="21600" y="5400"/>
                    <a:pt x="20191" y="0"/>
                    <a:pt x="187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" name="形状"/>
            <p:cNvSpPr/>
            <p:nvPr/>
          </p:nvSpPr>
          <p:spPr>
            <a:xfrm>
              <a:off x="708703" y="426571"/>
              <a:ext cx="113709" cy="2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0"/>
                  </a:moveTo>
                  <a:cubicBezTo>
                    <a:pt x="2817" y="0"/>
                    <a:pt x="2817" y="0"/>
                    <a:pt x="2817" y="0"/>
                  </a:cubicBezTo>
                  <a:cubicBezTo>
                    <a:pt x="1409" y="0"/>
                    <a:pt x="0" y="3927"/>
                    <a:pt x="0" y="9818"/>
                  </a:cubicBezTo>
                  <a:cubicBezTo>
                    <a:pt x="0" y="17673"/>
                    <a:pt x="1409" y="21600"/>
                    <a:pt x="2817" y="21600"/>
                  </a:cubicBezTo>
                  <a:cubicBezTo>
                    <a:pt x="18783" y="21600"/>
                    <a:pt x="18783" y="21600"/>
                    <a:pt x="18783" y="21600"/>
                  </a:cubicBezTo>
                  <a:cubicBezTo>
                    <a:pt x="20661" y="21600"/>
                    <a:pt x="21600" y="17673"/>
                    <a:pt x="21600" y="9818"/>
                  </a:cubicBezTo>
                  <a:cubicBezTo>
                    <a:pt x="21600" y="3927"/>
                    <a:pt x="20661" y="0"/>
                    <a:pt x="187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形状"/>
            <p:cNvSpPr/>
            <p:nvPr/>
          </p:nvSpPr>
          <p:spPr>
            <a:xfrm>
              <a:off x="708703" y="340077"/>
              <a:ext cx="113709" cy="30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0"/>
                  </a:moveTo>
                  <a:cubicBezTo>
                    <a:pt x="2817" y="0"/>
                    <a:pt x="2817" y="0"/>
                    <a:pt x="2817" y="0"/>
                  </a:cubicBezTo>
                  <a:cubicBezTo>
                    <a:pt x="1409" y="0"/>
                    <a:pt x="0" y="5400"/>
                    <a:pt x="0" y="10800"/>
                  </a:cubicBezTo>
                  <a:cubicBezTo>
                    <a:pt x="0" y="16200"/>
                    <a:pt x="1409" y="21600"/>
                    <a:pt x="2817" y="21600"/>
                  </a:cubicBezTo>
                  <a:cubicBezTo>
                    <a:pt x="18783" y="21600"/>
                    <a:pt x="18783" y="21600"/>
                    <a:pt x="18783" y="21600"/>
                  </a:cubicBezTo>
                  <a:cubicBezTo>
                    <a:pt x="20661" y="21600"/>
                    <a:pt x="21600" y="16200"/>
                    <a:pt x="21600" y="10800"/>
                  </a:cubicBezTo>
                  <a:cubicBezTo>
                    <a:pt x="21600" y="5400"/>
                    <a:pt x="20661" y="0"/>
                    <a:pt x="187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0" name="形状"/>
            <p:cNvSpPr/>
            <p:nvPr/>
          </p:nvSpPr>
          <p:spPr>
            <a:xfrm>
              <a:off x="227794" y="222197"/>
              <a:ext cx="170041" cy="117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3130" y="1800"/>
                    <a:pt x="3130" y="1800"/>
                    <a:pt x="3130" y="1800"/>
                  </a:cubicBezTo>
                  <a:cubicBezTo>
                    <a:pt x="2191" y="1800"/>
                    <a:pt x="1252" y="3150"/>
                    <a:pt x="939" y="45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0" y="20700"/>
                    <a:pt x="626" y="21600"/>
                    <a:pt x="1565" y="21600"/>
                  </a:cubicBezTo>
                  <a:cubicBezTo>
                    <a:pt x="2504" y="21600"/>
                    <a:pt x="3443" y="20700"/>
                    <a:pt x="3443" y="18900"/>
                  </a:cubicBezTo>
                  <a:cubicBezTo>
                    <a:pt x="4070" y="9450"/>
                    <a:pt x="4070" y="9450"/>
                    <a:pt x="4070" y="9450"/>
                  </a:cubicBezTo>
                  <a:cubicBezTo>
                    <a:pt x="4383" y="7650"/>
                    <a:pt x="5009" y="6750"/>
                    <a:pt x="6261" y="6300"/>
                  </a:cubicBezTo>
                  <a:cubicBezTo>
                    <a:pt x="19722" y="4950"/>
                    <a:pt x="19722" y="4950"/>
                    <a:pt x="19722" y="4950"/>
                  </a:cubicBezTo>
                  <a:cubicBezTo>
                    <a:pt x="20661" y="4950"/>
                    <a:pt x="21600" y="4050"/>
                    <a:pt x="21600" y="2250"/>
                  </a:cubicBezTo>
                  <a:cubicBezTo>
                    <a:pt x="21600" y="900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 b="0"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4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6" name="汇报内容大标题"/>
          <p:cNvSpPr txBox="1"/>
          <p:nvPr/>
        </p:nvSpPr>
        <p:spPr>
          <a:xfrm>
            <a:off x="1796413" y="338786"/>
            <a:ext cx="3911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工作描述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2" name="Established in 2007, with years' growing and expanding, Heaven Gifts has become the largest, best and most trustworthy distributor of Electronic Cigarette."/>
          <p:cNvSpPr txBox="1"/>
          <p:nvPr/>
        </p:nvSpPr>
        <p:spPr>
          <a:xfrm>
            <a:off x="1888490" y="6576695"/>
            <a:ext cx="9225915" cy="1776730"/>
          </a:xfrm>
          <a:prstGeom prst="rect">
            <a:avLst/>
          </a:prstGeom>
          <a:ln w="12700">
            <a:miter lim="400000"/>
          </a:ln>
        </p:spPr>
        <p:txBody>
          <a:bodyPr tIns="91439" bIns="91439"/>
          <a:lstStyle>
            <a:lvl1pPr algn="r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搭建仿真数据管理与分析体系，构建可扩展的数据库，建立流场特性指标与用户口感体验之间的映射关系，实现对气道设计的参数化分析与定量优化。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4" name="Established in 2007, with years' growing and expanding, Heaven Gifts has become the largest, best and most trustworthy distributor of Electronic Cigarette."/>
          <p:cNvSpPr txBox="1"/>
          <p:nvPr/>
        </p:nvSpPr>
        <p:spPr>
          <a:xfrm>
            <a:off x="1888490" y="9258935"/>
            <a:ext cx="9196070" cy="1776730"/>
          </a:xfrm>
          <a:prstGeom prst="rect">
            <a:avLst/>
          </a:prstGeom>
          <a:ln w="12700">
            <a:miter lim="400000"/>
          </a:ln>
        </p:spPr>
        <p:txBody>
          <a:bodyPr tIns="91439" bIns="91439"/>
          <a:lstStyle>
            <a:lvl1pPr algn="r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负责协助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雾化、结构等团队完成产品设计研发等相关工作。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" name="图片这里"/>
          <p:cNvSpPr txBox="1"/>
          <p:nvPr/>
        </p:nvSpPr>
        <p:spPr>
          <a:xfrm>
            <a:off x="14280376" y="6520182"/>
            <a:ext cx="9450070" cy="245872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defTabSz="1828800">
              <a:defRPr sz="3700" b="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负责产品气道仿真与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分析，构建气道仿真体系与数据库，建立流场特性与口感体验的关联机制，并通过跨团队协作支持产品的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气道设计与研发优化。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Established in 2007, with years' growing and expanding, Heaven Gifts has become the largest, best and most trustworthy distributor of Electronic Cigarette."/>
          <p:cNvSpPr txBox="1"/>
          <p:nvPr/>
        </p:nvSpPr>
        <p:spPr>
          <a:xfrm>
            <a:off x="1889125" y="3894455"/>
            <a:ext cx="9196070" cy="1776730"/>
          </a:xfrm>
          <a:prstGeom prst="rect">
            <a:avLst/>
          </a:prstGeom>
          <a:ln w="12700">
            <a:miter lim="400000"/>
          </a:ln>
        </p:spPr>
        <p:txBody>
          <a:bodyPr tIns="91439" bIns="91439"/>
          <a:lstStyle>
            <a:lvl1pPr algn="r"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pPr algn="ctr"/>
            <a:r>
              <a:rPr lang="zh-CN" sz="3200">
                <a:latin typeface="微软雅黑" panose="020B0503020204020204" charset="-122"/>
                <a:ea typeface="微软雅黑" panose="020B0503020204020204" charset="-122"/>
              </a:rPr>
              <a:t>通过仿真软件模拟还原产品工作过程中的气道流体分布情况，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建立气道仿真基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本流程与规范。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27" y="5329"/>
            <a:ext cx="8696557" cy="13710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矩形"/>
          <p:cNvSpPr/>
          <p:nvPr/>
        </p:nvSpPr>
        <p:spPr>
          <a:xfrm>
            <a:off x="8802370" y="1448435"/>
            <a:ext cx="11261090" cy="2445385"/>
          </a:xfrm>
          <a:prstGeom prst="rect">
            <a:avLst/>
          </a:pr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O1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：建立气道仿真基础流程与规范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83520" y="4194175"/>
            <a:ext cx="12136755" cy="2672715"/>
            <a:chOff x="16422" y="6944"/>
            <a:chExt cx="19113" cy="4209"/>
          </a:xfrm>
        </p:grpSpPr>
        <p:grpSp>
          <p:nvGrpSpPr>
            <p:cNvPr id="2" name="组合 1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268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1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74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KR1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：搭建基于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STAR-CCM+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仿真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流程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已完成气道仿真流程的初步搭建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，包括几何导入、网格划分策略、边界命名规范、湍流模型选取、稳态求解配置等内容。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模板已具备可复用性，可直接用于后续产品仿真，提高建模效率约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 30–40%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7" name="汇报内容大标题"/>
          <p:cNvSpPr txBox="1"/>
          <p:nvPr/>
        </p:nvSpPr>
        <p:spPr>
          <a:xfrm>
            <a:off x="1251900" y="338786"/>
            <a:ext cx="6866255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ORK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0" name="矩形"/>
          <p:cNvSpPr/>
          <p:nvPr/>
        </p:nvSpPr>
        <p:spPr>
          <a:xfrm>
            <a:off x="16248257" y="13349310"/>
            <a:ext cx="8285544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1" name="01"/>
          <p:cNvSpPr txBox="1"/>
          <p:nvPr/>
        </p:nvSpPr>
        <p:spPr>
          <a:xfrm>
            <a:off x="23388143" y="1045024"/>
            <a:ext cx="523850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83203" y="10292080"/>
            <a:ext cx="12136755" cy="1675765"/>
            <a:chOff x="16422" y="7237"/>
            <a:chExt cx="19113" cy="2639"/>
          </a:xfrm>
        </p:grpSpPr>
        <p:grpSp>
          <p:nvGrpSpPr>
            <p:cNvPr id="10" name="组合 9"/>
            <p:cNvGrpSpPr/>
            <p:nvPr/>
          </p:nvGrpSpPr>
          <p:grpSpPr>
            <a:xfrm>
              <a:off x="16422" y="7438"/>
              <a:ext cx="2436" cy="2238"/>
              <a:chOff x="16869" y="6557"/>
              <a:chExt cx="2479" cy="2278"/>
            </a:xfrm>
          </p:grpSpPr>
          <p:sp>
            <p:nvSpPr>
              <p:cNvPr id="11" name="矩形"/>
              <p:cNvSpPr/>
              <p:nvPr/>
            </p:nvSpPr>
            <p:spPr>
              <a:xfrm rot="5400000">
                <a:off x="16969" y="6456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形状"/>
              <p:cNvSpPr/>
              <p:nvPr/>
            </p:nvSpPr>
            <p:spPr>
              <a:xfrm>
                <a:off x="17388" y="7121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" name="Our philosophy is to be the best One-stop Online Store with best quality electronic"/>
            <p:cNvSpPr txBox="1"/>
            <p:nvPr/>
          </p:nvSpPr>
          <p:spPr>
            <a:xfrm>
              <a:off x="19314" y="7237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KR3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：输出仿真流程文档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《电子烟气道仿真流程》文档已基本</a:t>
              </a: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完成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，内容包括：几何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建模，网格参数设置、边界条件设定、命名规则、后处理等。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83203" y="7242810"/>
            <a:ext cx="12136755" cy="2672715"/>
            <a:chOff x="16422" y="6944"/>
            <a:chExt cx="19113" cy="4209"/>
          </a:xfrm>
        </p:grpSpPr>
        <p:grpSp>
          <p:nvGrpSpPr>
            <p:cNvPr id="15" name="组合 14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16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KR2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：能独立运行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 1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个完整仿真案例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独立</a:t>
              </a: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完成典型电子烟产品气道的完整求解流程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，包括前处理、计算收敛、后处理与报告生成。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过程中完成了气道抽取、网格无关系验证、边界条件设置、监控数据输出、后处理分析等，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气道仿真能力显著提升。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05" y="4265930"/>
            <a:ext cx="8280000" cy="280362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405" y="7073997"/>
            <a:ext cx="8280000" cy="27927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405" y="9810212"/>
            <a:ext cx="8280000" cy="27552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27" y="5329"/>
            <a:ext cx="8696557" cy="13710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矩形"/>
          <p:cNvSpPr/>
          <p:nvPr/>
        </p:nvSpPr>
        <p:spPr>
          <a:xfrm>
            <a:off x="8802370" y="1448435"/>
            <a:ext cx="11261090" cy="2445385"/>
          </a:xfrm>
          <a:prstGeom prst="rect">
            <a:avLst/>
          </a:pr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O2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以往电子烟项目的气道仿真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12718" y="4050665"/>
            <a:ext cx="12136755" cy="2672715"/>
            <a:chOff x="16422" y="6944"/>
            <a:chExt cx="19113" cy="4209"/>
          </a:xfrm>
        </p:grpSpPr>
        <p:grpSp>
          <p:nvGrpSpPr>
            <p:cNvPr id="2" name="组合 1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268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1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74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KR1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：收集并整理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≥3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个爆品型号或其他量产型号的气道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已完成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 VP325-B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F01-RD03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F06-PP01 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等</a:t>
              </a: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多款产品的气道设计数据收集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，包括几何参数、进气口面积、雾化区长度、雾化区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内径、出气口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面积等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数据已做</a:t>
              </a: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结构化整理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，便于后续比对分析。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7" name="汇报内容大标题"/>
          <p:cNvSpPr txBox="1"/>
          <p:nvPr/>
        </p:nvSpPr>
        <p:spPr>
          <a:xfrm>
            <a:off x="1251900" y="338786"/>
            <a:ext cx="6866255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ORK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0" name="矩形"/>
          <p:cNvSpPr/>
          <p:nvPr/>
        </p:nvSpPr>
        <p:spPr>
          <a:xfrm>
            <a:off x="16248257" y="13349310"/>
            <a:ext cx="8285544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1" name="01"/>
          <p:cNvSpPr txBox="1"/>
          <p:nvPr/>
        </p:nvSpPr>
        <p:spPr>
          <a:xfrm>
            <a:off x="23383368" y="1039233"/>
            <a:ext cx="533400" cy="5473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12718" y="9390380"/>
            <a:ext cx="12136755" cy="1675765"/>
            <a:chOff x="16422" y="7237"/>
            <a:chExt cx="19113" cy="2639"/>
          </a:xfrm>
        </p:grpSpPr>
        <p:grpSp>
          <p:nvGrpSpPr>
            <p:cNvPr id="10" name="组合 9"/>
            <p:cNvGrpSpPr/>
            <p:nvPr/>
          </p:nvGrpSpPr>
          <p:grpSpPr>
            <a:xfrm>
              <a:off x="16422" y="7438"/>
              <a:ext cx="2436" cy="2238"/>
              <a:chOff x="16869" y="6557"/>
              <a:chExt cx="2479" cy="2278"/>
            </a:xfrm>
          </p:grpSpPr>
          <p:sp>
            <p:nvSpPr>
              <p:cNvPr id="11" name="矩形"/>
              <p:cNvSpPr/>
              <p:nvPr/>
            </p:nvSpPr>
            <p:spPr>
              <a:xfrm rot="5400000">
                <a:off x="16969" y="6456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形状"/>
              <p:cNvSpPr/>
              <p:nvPr/>
            </p:nvSpPr>
            <p:spPr>
              <a:xfrm>
                <a:off x="17388" y="7121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" name="Our philosophy is to be the best One-stop Online Store with best quality electronic"/>
            <p:cNvSpPr txBox="1"/>
            <p:nvPr/>
          </p:nvSpPr>
          <p:spPr>
            <a:xfrm>
              <a:off x="19314" y="7237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KR3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：提取并比对气道关键参数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从计算结果</a:t>
              </a: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中提取多项指标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（底部进气口平均速度、出气口平均速度、总压损、湍动能、湍流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强度等），为气道优化提供方向。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12718" y="6969760"/>
            <a:ext cx="12136755" cy="2174240"/>
            <a:chOff x="16422" y="6944"/>
            <a:chExt cx="19113" cy="3424"/>
          </a:xfrm>
        </p:grpSpPr>
        <p:grpSp>
          <p:nvGrpSpPr>
            <p:cNvPr id="15" name="组合 14"/>
            <p:cNvGrpSpPr/>
            <p:nvPr/>
          </p:nvGrpSpPr>
          <p:grpSpPr>
            <a:xfrm>
              <a:off x="16422" y="7537"/>
              <a:ext cx="2436" cy="2238"/>
              <a:chOff x="16869" y="6658"/>
              <a:chExt cx="2479" cy="2278"/>
            </a:xfrm>
          </p:grpSpPr>
          <p:sp>
            <p:nvSpPr>
              <p:cNvPr id="16" name="矩形"/>
              <p:cNvSpPr/>
              <p:nvPr/>
            </p:nvSpPr>
            <p:spPr>
              <a:xfrm rot="5400000">
                <a:off x="16969" y="6557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形状"/>
              <p:cNvSpPr/>
              <p:nvPr/>
            </p:nvSpPr>
            <p:spPr>
              <a:xfrm>
                <a:off x="17388" y="7222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3424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KR2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：完成至少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 3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个电子烟产品的气道仿真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已完成</a:t>
              </a:r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款以上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电子烟产品的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气道仿真。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针对每款产品输出压力损失、速度场、压力场、涡量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场、湍动能分布等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结果。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312718" y="11312525"/>
            <a:ext cx="12136755" cy="1675765"/>
            <a:chOff x="16422" y="7237"/>
            <a:chExt cx="19113" cy="2639"/>
          </a:xfrm>
        </p:grpSpPr>
        <p:grpSp>
          <p:nvGrpSpPr>
            <p:cNvPr id="4" name="组合 3"/>
            <p:cNvGrpSpPr/>
            <p:nvPr/>
          </p:nvGrpSpPr>
          <p:grpSpPr>
            <a:xfrm>
              <a:off x="16422" y="7438"/>
              <a:ext cx="2436" cy="2238"/>
              <a:chOff x="16869" y="6557"/>
              <a:chExt cx="2479" cy="2278"/>
            </a:xfrm>
          </p:grpSpPr>
          <p:sp>
            <p:nvSpPr>
              <p:cNvPr id="5" name="矩形"/>
              <p:cNvSpPr/>
              <p:nvPr/>
            </p:nvSpPr>
            <p:spPr>
              <a:xfrm rot="5400000">
                <a:off x="16969" y="6456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形状"/>
              <p:cNvSpPr/>
              <p:nvPr/>
            </p:nvSpPr>
            <p:spPr>
              <a:xfrm>
                <a:off x="17388" y="7121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8" name="Our philosophy is to be the best One-stop Online Store with best quality electronic"/>
            <p:cNvSpPr txBox="1"/>
            <p:nvPr/>
          </p:nvSpPr>
          <p:spPr>
            <a:xfrm>
              <a:off x="19314" y="7237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KR4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：构建仿真数据库，探索流场与口感关系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初步构建仿真数据库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，包含几何特征、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流场参数、关键结果及用户体验标签。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20520" y="4318000"/>
            <a:ext cx="8050530" cy="1799590"/>
            <a:chOff x="2552" y="6800"/>
            <a:chExt cx="12678" cy="2834"/>
          </a:xfrm>
        </p:grpSpPr>
        <p:pic>
          <p:nvPicPr>
            <p:cNvPr id="19" name="图片 18" descr="geometry_airway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2" y="6800"/>
              <a:ext cx="3051" cy="2835"/>
            </a:xfrm>
            <a:prstGeom prst="rect">
              <a:avLst/>
            </a:prstGeom>
          </p:spPr>
        </p:pic>
        <p:pic>
          <p:nvPicPr>
            <p:cNvPr id="23" name="图片 22" descr="velocity_multi_planec_view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8" y="6800"/>
              <a:ext cx="2834" cy="2835"/>
            </a:xfrm>
            <a:prstGeom prst="rect">
              <a:avLst/>
            </a:prstGeom>
          </p:spPr>
        </p:pic>
        <p:pic>
          <p:nvPicPr>
            <p:cNvPr id="24" name="图片 23" descr="velocity_multi_planex_view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7" y="6800"/>
              <a:ext cx="2834" cy="2835"/>
            </a:xfrm>
            <a:prstGeom prst="rect">
              <a:avLst/>
            </a:prstGeom>
          </p:spPr>
        </p:pic>
        <p:pic>
          <p:nvPicPr>
            <p:cNvPr id="26" name="图片 25" descr="vorticityz_multi_planey_view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6" y="6800"/>
              <a:ext cx="2834" cy="2835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1620520" y="6575425"/>
            <a:ext cx="8050530" cy="1799590"/>
            <a:chOff x="2552" y="10463"/>
            <a:chExt cx="12678" cy="2834"/>
          </a:xfrm>
        </p:grpSpPr>
        <p:pic>
          <p:nvPicPr>
            <p:cNvPr id="28" name="图片 27" descr="geometry_airway"/>
            <p:cNvPicPr>
              <a:picLocks noChangeAspect="1"/>
            </p:cNvPicPr>
            <p:nvPr/>
          </p:nvPicPr>
          <p:blipFill>
            <a:blip r:embed="rId7"/>
            <a:srcRect l="-13407" r="-10921"/>
            <a:stretch>
              <a:fillRect/>
            </a:stretch>
          </p:blipFill>
          <p:spPr>
            <a:xfrm>
              <a:off x="2552" y="10463"/>
              <a:ext cx="3051" cy="2835"/>
            </a:xfrm>
            <a:prstGeom prst="rect">
              <a:avLst/>
            </a:prstGeom>
          </p:spPr>
        </p:pic>
        <p:pic>
          <p:nvPicPr>
            <p:cNvPr id="29" name="图片 28" descr="velocity_multi_planec_view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8" y="10463"/>
              <a:ext cx="2834" cy="2834"/>
            </a:xfrm>
            <a:prstGeom prst="rect">
              <a:avLst/>
            </a:prstGeom>
          </p:spPr>
        </p:pic>
        <p:pic>
          <p:nvPicPr>
            <p:cNvPr id="30" name="图片 29" descr="velocity_multi_planex_view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7" y="10463"/>
              <a:ext cx="2834" cy="2834"/>
            </a:xfrm>
            <a:prstGeom prst="rect">
              <a:avLst/>
            </a:prstGeom>
          </p:spPr>
        </p:pic>
        <p:pic>
          <p:nvPicPr>
            <p:cNvPr id="31" name="图片 30" descr="vorticity_multi_planey_view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96" y="10463"/>
              <a:ext cx="2834" cy="2835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1620520" y="8832850"/>
            <a:ext cx="8051165" cy="1799590"/>
            <a:chOff x="2552" y="13995"/>
            <a:chExt cx="12679" cy="2834"/>
          </a:xfrm>
        </p:grpSpPr>
        <p:pic>
          <p:nvPicPr>
            <p:cNvPr id="35" name="图片 34" descr="geometry_airway"/>
            <p:cNvPicPr>
              <a:picLocks noChangeAspect="1"/>
            </p:cNvPicPr>
            <p:nvPr/>
          </p:nvPicPr>
          <p:blipFill>
            <a:blip r:embed="rId11"/>
            <a:srcRect l="-5410" r="-5410"/>
            <a:stretch>
              <a:fillRect/>
            </a:stretch>
          </p:blipFill>
          <p:spPr>
            <a:xfrm>
              <a:off x="2552" y="13995"/>
              <a:ext cx="3052" cy="2835"/>
            </a:xfrm>
            <a:prstGeom prst="rect">
              <a:avLst/>
            </a:prstGeom>
          </p:spPr>
        </p:pic>
        <p:pic>
          <p:nvPicPr>
            <p:cNvPr id="36" name="图片 35" descr="velocity_multi_planec_view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9" y="13995"/>
              <a:ext cx="2834" cy="2835"/>
            </a:xfrm>
            <a:prstGeom prst="rect">
              <a:avLst/>
            </a:prstGeom>
          </p:spPr>
        </p:pic>
        <p:pic>
          <p:nvPicPr>
            <p:cNvPr id="37" name="图片 36" descr="velocity_multi_planex_view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8" y="13995"/>
              <a:ext cx="2834" cy="2835"/>
            </a:xfrm>
            <a:prstGeom prst="rect">
              <a:avLst/>
            </a:prstGeom>
          </p:spPr>
        </p:pic>
        <p:pic>
          <p:nvPicPr>
            <p:cNvPr id="39" name="图片 38" descr="pressure_multi_planey_view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397" y="13995"/>
              <a:ext cx="2834" cy="2835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1620520" y="11090275"/>
            <a:ext cx="8049895" cy="1799590"/>
            <a:chOff x="2552" y="17466"/>
            <a:chExt cx="12677" cy="2834"/>
          </a:xfrm>
        </p:grpSpPr>
        <p:pic>
          <p:nvPicPr>
            <p:cNvPr id="40" name="图片 39" descr="geometry_airway"/>
            <p:cNvPicPr>
              <a:picLocks noChangeAspect="1"/>
            </p:cNvPicPr>
            <p:nvPr/>
          </p:nvPicPr>
          <p:blipFill>
            <a:blip r:embed="rId15"/>
            <a:srcRect l="-2730" r="-2764"/>
            <a:stretch>
              <a:fillRect/>
            </a:stretch>
          </p:blipFill>
          <p:spPr>
            <a:xfrm>
              <a:off x="2552" y="17466"/>
              <a:ext cx="3053" cy="2835"/>
            </a:xfrm>
            <a:prstGeom prst="rect">
              <a:avLst/>
            </a:prstGeom>
          </p:spPr>
        </p:pic>
        <p:pic>
          <p:nvPicPr>
            <p:cNvPr id="41" name="图片 40" descr="velocity_multi_planec_view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979" y="17466"/>
              <a:ext cx="2834" cy="2835"/>
            </a:xfrm>
            <a:prstGeom prst="rect">
              <a:avLst/>
            </a:prstGeom>
          </p:spPr>
        </p:pic>
        <p:pic>
          <p:nvPicPr>
            <p:cNvPr id="42" name="图片 41" descr="velocity_multi_planex_view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7" y="17466"/>
              <a:ext cx="2834" cy="2835"/>
            </a:xfrm>
            <a:prstGeom prst="rect">
              <a:avLst/>
            </a:prstGeom>
          </p:spPr>
        </p:pic>
        <p:pic>
          <p:nvPicPr>
            <p:cNvPr id="43" name="图片 42" descr="pressure_multi_planey_view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395" y="17466"/>
              <a:ext cx="2834" cy="283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27" y="5329"/>
            <a:ext cx="8696557" cy="13710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7" name="组合 6"/>
          <p:cNvGrpSpPr/>
          <p:nvPr/>
        </p:nvGrpSpPr>
        <p:grpSpPr>
          <a:xfrm>
            <a:off x="10382568" y="4553585"/>
            <a:ext cx="12136755" cy="2174240"/>
            <a:chOff x="16422" y="6944"/>
            <a:chExt cx="19113" cy="3424"/>
          </a:xfrm>
        </p:grpSpPr>
        <p:grpSp>
          <p:nvGrpSpPr>
            <p:cNvPr id="2" name="组合 1"/>
            <p:cNvGrpSpPr/>
            <p:nvPr/>
          </p:nvGrpSpPr>
          <p:grpSpPr>
            <a:xfrm>
              <a:off x="16422" y="7537"/>
              <a:ext cx="2436" cy="2238"/>
              <a:chOff x="16869" y="6658"/>
              <a:chExt cx="2479" cy="2278"/>
            </a:xfrm>
          </p:grpSpPr>
          <p:sp>
            <p:nvSpPr>
              <p:cNvPr id="268" name="矩形"/>
              <p:cNvSpPr/>
              <p:nvPr/>
            </p:nvSpPr>
            <p:spPr>
              <a:xfrm rot="5400000">
                <a:off x="16969" y="6557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1" name="形状"/>
              <p:cNvSpPr/>
              <p:nvPr/>
            </p:nvSpPr>
            <p:spPr>
              <a:xfrm>
                <a:off x="17388" y="7222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74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3424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KR1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：搭建仿真结果归档模板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已输出仿真归档模板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，包含：模型版本记录、输入参数、关键结果截图、数据可视化、结论总结等字段。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模板结构清晰，可用于项目评审等。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7" name="汇报内容大标题"/>
          <p:cNvSpPr txBox="1"/>
          <p:nvPr/>
        </p:nvSpPr>
        <p:spPr>
          <a:xfrm>
            <a:off x="1251900" y="338786"/>
            <a:ext cx="6866255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ORK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0" name="矩形"/>
          <p:cNvSpPr/>
          <p:nvPr/>
        </p:nvSpPr>
        <p:spPr>
          <a:xfrm>
            <a:off x="16248257" y="13349310"/>
            <a:ext cx="8285544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1" name="01"/>
          <p:cNvSpPr txBox="1"/>
          <p:nvPr/>
        </p:nvSpPr>
        <p:spPr>
          <a:xfrm>
            <a:off x="23383368" y="1039233"/>
            <a:ext cx="533400" cy="5473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82568" y="10292080"/>
            <a:ext cx="12136755" cy="1675765"/>
            <a:chOff x="16422" y="7237"/>
            <a:chExt cx="19113" cy="2639"/>
          </a:xfrm>
        </p:grpSpPr>
        <p:grpSp>
          <p:nvGrpSpPr>
            <p:cNvPr id="10" name="组合 9"/>
            <p:cNvGrpSpPr/>
            <p:nvPr/>
          </p:nvGrpSpPr>
          <p:grpSpPr>
            <a:xfrm>
              <a:off x="16422" y="7438"/>
              <a:ext cx="2436" cy="2238"/>
              <a:chOff x="16869" y="6557"/>
              <a:chExt cx="2479" cy="2278"/>
            </a:xfrm>
          </p:grpSpPr>
          <p:sp>
            <p:nvSpPr>
              <p:cNvPr id="11" name="矩形"/>
              <p:cNvSpPr/>
              <p:nvPr/>
            </p:nvSpPr>
            <p:spPr>
              <a:xfrm rot="5400000">
                <a:off x="16969" y="6456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形状"/>
              <p:cNvSpPr/>
              <p:nvPr/>
            </p:nvSpPr>
            <p:spPr>
              <a:xfrm>
                <a:off x="17388" y="7121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" name="Our philosophy is to be the best One-stop Online Store with best quality electronic"/>
            <p:cNvSpPr txBox="1"/>
            <p:nvPr/>
          </p:nvSpPr>
          <p:spPr>
            <a:xfrm>
              <a:off x="19314" y="7237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KR3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：输出气道仿真报告文档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</a:t>
              </a: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完成《结构及气道仿真分析》报告文档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，包含模型描述、结果可视化、评价指标、风险点判断及优化建议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82568" y="7672070"/>
            <a:ext cx="12136755" cy="1675765"/>
            <a:chOff x="16422" y="7040"/>
            <a:chExt cx="19113" cy="2639"/>
          </a:xfrm>
        </p:grpSpPr>
        <p:grpSp>
          <p:nvGrpSpPr>
            <p:cNvPr id="15" name="组合 14"/>
            <p:cNvGrpSpPr/>
            <p:nvPr/>
          </p:nvGrpSpPr>
          <p:grpSpPr>
            <a:xfrm>
              <a:off x="16422" y="7240"/>
              <a:ext cx="2436" cy="2238"/>
              <a:chOff x="16869" y="6356"/>
              <a:chExt cx="2479" cy="2278"/>
            </a:xfrm>
          </p:grpSpPr>
          <p:sp>
            <p:nvSpPr>
              <p:cNvPr id="16" name="矩形"/>
              <p:cNvSpPr/>
              <p:nvPr/>
            </p:nvSpPr>
            <p:spPr>
              <a:xfrm rot="5400000">
                <a:off x="16969" y="6255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形状"/>
              <p:cNvSpPr/>
              <p:nvPr/>
            </p:nvSpPr>
            <p:spPr>
              <a:xfrm>
                <a:off x="17388" y="6920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Our philosophy is to be the best One-stop Online Store with best quality electronic"/>
            <p:cNvSpPr txBox="1"/>
            <p:nvPr/>
          </p:nvSpPr>
          <p:spPr>
            <a:xfrm>
              <a:off x="19314" y="7040"/>
              <a:ext cx="16221" cy="2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KR2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：完成至少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 3 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次仿真数据记录与整理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已完成</a:t>
              </a:r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10+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份仿真记录，覆盖不同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型号与不同抽吸条件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数据整理过程中不断优化命名规范、文件目录结构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02840" y="1676400"/>
            <a:ext cx="8279130" cy="11495405"/>
            <a:chOff x="2417" y="2979"/>
            <a:chExt cx="13038" cy="1810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l="7146" t="6689" r="7090" b="9783"/>
            <a:stretch>
              <a:fillRect/>
            </a:stretch>
          </p:blipFill>
          <p:spPr>
            <a:xfrm>
              <a:off x="2417" y="2979"/>
              <a:ext cx="13039" cy="603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l="7150" t="3337" r="7087" b="13127"/>
            <a:stretch>
              <a:fillRect/>
            </a:stretch>
          </p:blipFill>
          <p:spPr>
            <a:xfrm>
              <a:off x="2417" y="9015"/>
              <a:ext cx="13039" cy="603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rcRect r="353" b="13983"/>
            <a:stretch>
              <a:fillRect/>
            </a:stretch>
          </p:blipFill>
          <p:spPr>
            <a:xfrm>
              <a:off x="2417" y="15052"/>
              <a:ext cx="13039" cy="6031"/>
            </a:xfrm>
            <a:prstGeom prst="rect">
              <a:avLst/>
            </a:prstGeom>
          </p:spPr>
        </p:pic>
      </p:grpSp>
      <p:sp>
        <p:nvSpPr>
          <p:cNvPr id="266" name="矩形"/>
          <p:cNvSpPr/>
          <p:nvPr/>
        </p:nvSpPr>
        <p:spPr>
          <a:xfrm>
            <a:off x="8802370" y="1448435"/>
            <a:ext cx="11261090" cy="2445385"/>
          </a:xfrm>
          <a:prstGeom prst="rect">
            <a:avLst/>
          </a:pr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O3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：建立仿真数据与分析体系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27" y="5329"/>
            <a:ext cx="8696557" cy="13710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矩形"/>
          <p:cNvSpPr/>
          <p:nvPr/>
        </p:nvSpPr>
        <p:spPr>
          <a:xfrm>
            <a:off x="8802370" y="1448435"/>
            <a:ext cx="11915775" cy="2445385"/>
          </a:xfrm>
          <a:prstGeom prst="rect">
            <a:avLst/>
          </a:prstGeom>
          <a:solidFill>
            <a:srgbClr val="4C995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 b="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O4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：企业文化、流程规范学习与熟悉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83520" y="4194175"/>
            <a:ext cx="12136755" cy="2672715"/>
            <a:chOff x="16422" y="6944"/>
            <a:chExt cx="19113" cy="4209"/>
          </a:xfrm>
        </p:grpSpPr>
        <p:grpSp>
          <p:nvGrpSpPr>
            <p:cNvPr id="2" name="组合 1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268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1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74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KR1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：熟悉企业文化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系统学习并理解公司使命、愿景与价值观，在实际工作中将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正直、奋斗、共赢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的理念融入到工作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中。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在仿真结果汇总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与分析过程中，坚持客观、真实的数据表达，确保结论可追溯、可验证。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5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7" name="汇报内容大标题"/>
          <p:cNvSpPr txBox="1"/>
          <p:nvPr/>
        </p:nvSpPr>
        <p:spPr>
          <a:xfrm>
            <a:off x="1251900" y="338786"/>
            <a:ext cx="6866255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ORK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8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9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0" name="矩形"/>
          <p:cNvSpPr/>
          <p:nvPr/>
        </p:nvSpPr>
        <p:spPr>
          <a:xfrm>
            <a:off x="16248257" y="13349310"/>
            <a:ext cx="8285544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1" name="01"/>
          <p:cNvSpPr txBox="1"/>
          <p:nvPr/>
        </p:nvSpPr>
        <p:spPr>
          <a:xfrm>
            <a:off x="23383368" y="1039233"/>
            <a:ext cx="533400" cy="5473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2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383203" y="8175625"/>
            <a:ext cx="12136755" cy="2672715"/>
            <a:chOff x="16422" y="6944"/>
            <a:chExt cx="19113" cy="4209"/>
          </a:xfrm>
        </p:grpSpPr>
        <p:grpSp>
          <p:nvGrpSpPr>
            <p:cNvPr id="15" name="组合 14"/>
            <p:cNvGrpSpPr/>
            <p:nvPr/>
          </p:nvGrpSpPr>
          <p:grpSpPr>
            <a:xfrm>
              <a:off x="16422" y="7930"/>
              <a:ext cx="2435" cy="2238"/>
              <a:chOff x="16869" y="7058"/>
              <a:chExt cx="2478" cy="2278"/>
            </a:xfrm>
          </p:grpSpPr>
          <p:sp>
            <p:nvSpPr>
              <p:cNvPr id="16" name="矩形"/>
              <p:cNvSpPr/>
              <p:nvPr/>
            </p:nvSpPr>
            <p:spPr>
              <a:xfrm rot="5400000">
                <a:off x="16969" y="6958"/>
                <a:ext cx="2278" cy="2479"/>
              </a:xfrm>
              <a:prstGeom prst="rect">
                <a:avLst/>
              </a:prstGeom>
              <a:solidFill>
                <a:srgbClr val="0F2738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形状"/>
              <p:cNvSpPr/>
              <p:nvPr/>
            </p:nvSpPr>
            <p:spPr>
              <a:xfrm>
                <a:off x="17388" y="7628"/>
                <a:ext cx="1440" cy="1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44" y="21600"/>
                    </a:moveTo>
                    <a:lnTo>
                      <a:pt x="21600" y="10825"/>
                    </a:lnTo>
                    <a:lnTo>
                      <a:pt x="12944" y="0"/>
                    </a:lnTo>
                    <a:lnTo>
                      <a:pt x="10679" y="2883"/>
                    </a:lnTo>
                    <a:lnTo>
                      <a:pt x="15371" y="8802"/>
                    </a:lnTo>
                    <a:lnTo>
                      <a:pt x="0" y="8802"/>
                    </a:lnTo>
                    <a:lnTo>
                      <a:pt x="0" y="12849"/>
                    </a:lnTo>
                    <a:lnTo>
                      <a:pt x="15371" y="12849"/>
                    </a:lnTo>
                    <a:lnTo>
                      <a:pt x="10679" y="18717"/>
                    </a:lnTo>
                    <a:lnTo>
                      <a:pt x="12944" y="21600"/>
                    </a:lnTo>
                    <a:close/>
                  </a:path>
                </a:pathLst>
              </a:custGeom>
              <a:solidFill>
                <a:srgbClr val="4C9956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algn="l" defTabSz="1828800">
                  <a:defRPr sz="3600" b="0">
                    <a:latin typeface="Trebuchet MS" panose="020B0603020202020204"/>
                    <a:ea typeface="Trebuchet MS" panose="020B0603020202020204"/>
                    <a:cs typeface="Trebuchet MS" panose="020B0603020202020204"/>
                    <a:sym typeface="Trebuchet MS" panose="020B0603020202020204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Our philosophy is to be the best One-stop Online Store with best quality electronic"/>
            <p:cNvSpPr txBox="1"/>
            <p:nvPr/>
          </p:nvSpPr>
          <p:spPr>
            <a:xfrm>
              <a:off x="19314" y="6944"/>
              <a:ext cx="16221" cy="42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lnSpc>
                  <a:spcPct val="120000"/>
                </a:lnSpc>
                <a:defRPr sz="2700" b="0">
                  <a:latin typeface="HelveticaNeue LT 55 Roman"/>
                  <a:ea typeface="HelveticaNeue LT 55 Roman"/>
                  <a:cs typeface="HelveticaNeue LT 55 Roman"/>
                  <a:sym typeface="HelveticaNeue LT 55 Roman"/>
                </a:defRPr>
              </a:lvl1pPr>
            </a:lstStyle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KR2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：基本熟悉公司流程制度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参与新人培训，了解公司相关规章制度、产品开发流程、审批流程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等。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通过实践逐步适应公司协作节奏，优化仿真报告，减少沟通成本，为后续高效参与项目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评审打下基础。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05380" y="5201920"/>
            <a:ext cx="8274050" cy="5810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正方形"/>
          <p:cNvSpPr/>
          <p:nvPr/>
        </p:nvSpPr>
        <p:spPr>
          <a:xfrm>
            <a:off x="248792" y="496658"/>
            <a:ext cx="939653" cy="939652"/>
          </a:xfrm>
          <a:prstGeom prst="rect">
            <a:avLst/>
          </a:prstGeom>
          <a:solidFill>
            <a:srgbClr val="45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18" y="662785"/>
            <a:ext cx="706202" cy="607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1" name="矩形"/>
          <p:cNvSpPr/>
          <p:nvPr/>
        </p:nvSpPr>
        <p:spPr>
          <a:xfrm>
            <a:off x="-286" y="496658"/>
            <a:ext cx="143396" cy="939652"/>
          </a:xfrm>
          <a:prstGeom prst="rect">
            <a:avLst/>
          </a:prstGeom>
          <a:solidFill>
            <a:srgbClr val="05263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2" name="矩形"/>
          <p:cNvSpPr/>
          <p:nvPr/>
        </p:nvSpPr>
        <p:spPr>
          <a:xfrm>
            <a:off x="-201720" y="13349310"/>
            <a:ext cx="24604713" cy="415377"/>
          </a:xfrm>
          <a:prstGeom prst="rect">
            <a:avLst/>
          </a:prstGeom>
          <a:solidFill>
            <a:srgbClr val="249B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3" name="矩形"/>
          <p:cNvSpPr/>
          <p:nvPr/>
        </p:nvSpPr>
        <p:spPr>
          <a:xfrm>
            <a:off x="22766335" y="13349310"/>
            <a:ext cx="1767466" cy="446087"/>
          </a:xfrm>
          <a:prstGeom prst="rect">
            <a:avLst/>
          </a:prstGeom>
          <a:solidFill>
            <a:srgbClr val="0527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4" name="01"/>
          <p:cNvSpPr txBox="1"/>
          <p:nvPr/>
        </p:nvSpPr>
        <p:spPr>
          <a:xfrm>
            <a:off x="23383368" y="1039233"/>
            <a:ext cx="533400" cy="5473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 b="0">
                <a:solidFill>
                  <a:srgbClr val="449956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5" name="—MAKE VAPE TRADE EASY—"/>
          <p:cNvSpPr txBox="1"/>
          <p:nvPr/>
        </p:nvSpPr>
        <p:spPr>
          <a:xfrm>
            <a:off x="23446868" y="3587588"/>
            <a:ext cx="406401" cy="6540824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2000" b="0" spc="1000">
                <a:solidFill>
                  <a:srgbClr val="4499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—MAKE VAPE TRADE EASY—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9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260" y="1687830"/>
            <a:ext cx="6832600" cy="8519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860" y="1687195"/>
            <a:ext cx="6832600" cy="8529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6" name="Established in 2007, with years' growing and expanding, Heaven Gifts has become the largest, best and most trustworthy distributor of Electronic Cigarette"/>
          <p:cNvSpPr txBox="1"/>
          <p:nvPr/>
        </p:nvSpPr>
        <p:spPr>
          <a:xfrm>
            <a:off x="8616950" y="11154410"/>
            <a:ext cx="6967855" cy="20167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defTabSz="1828800">
              <a:lnSpc>
                <a:spcPct val="120000"/>
              </a:lnSpc>
              <a:defRPr sz="2700" b="0">
                <a:latin typeface="HelveticaNeue LT 55 Roman"/>
                <a:ea typeface="HelveticaNeue LT 55 Roman"/>
                <a:cs typeface="HelveticaNeue LT 55 Roman"/>
                <a:sym typeface="HelveticaNeue LT 55 Roman"/>
              </a:defRPr>
            </a:lvl1pPr>
          </a:lstStyle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输出不同方案的流场数据，包括出气口平均总压、进出气口总压降、湍流强度等，为后续产品优化提供可量化参考，支持方案迭代与对比分析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(VP353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风险识别与优化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8" name="爱奇迹成立于2007年，经过几年发展，已经成为了最大、最好、最值得信赖的电子烟经销商。"/>
          <p:cNvSpPr txBox="1"/>
          <p:nvPr/>
        </p:nvSpPr>
        <p:spPr>
          <a:xfrm>
            <a:off x="17165320" y="11149965"/>
            <a:ext cx="4297680" cy="11836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对比了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F06PP01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VP325-B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F01RD03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等机型的吸阻实验值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与仿真结果，验证了流体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仿真的可靠性，为数据驱动的设计提供可信依据。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6" name="汇报内容大标题"/>
          <p:cNvSpPr txBox="1"/>
          <p:nvPr/>
        </p:nvSpPr>
        <p:spPr>
          <a:xfrm>
            <a:off x="1796413" y="338786"/>
            <a:ext cx="391160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solidFill>
                  <a:srgbClr val="449956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工作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亮点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9047480" y="9605010"/>
            <a:ext cx="6106160" cy="1371600"/>
            <a:chOff x="14248" y="15126"/>
            <a:chExt cx="9616" cy="2160"/>
          </a:xfrm>
        </p:grpSpPr>
        <p:grpSp>
          <p:nvGrpSpPr>
            <p:cNvPr id="8" name="组合 7"/>
            <p:cNvGrpSpPr/>
            <p:nvPr/>
          </p:nvGrpSpPr>
          <p:grpSpPr>
            <a:xfrm>
              <a:off x="14248" y="15126"/>
              <a:ext cx="9616" cy="2160"/>
              <a:chOff x="14556" y="11397"/>
              <a:chExt cx="9616" cy="2160"/>
            </a:xfrm>
          </p:grpSpPr>
          <p:sp>
            <p:nvSpPr>
              <p:cNvPr id="301" name="圆角矩形"/>
              <p:cNvSpPr/>
              <p:nvPr/>
            </p:nvSpPr>
            <p:spPr>
              <a:xfrm>
                <a:off x="14556" y="11797"/>
                <a:ext cx="9617" cy="1760"/>
              </a:xfrm>
              <a:prstGeom prst="roundRect">
                <a:avLst>
                  <a:gd name="adj" fmla="val 50000"/>
                </a:avLst>
              </a:prstGeom>
              <a:solidFill>
                <a:srgbClr val="459B57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Montserrat Regular"/>
                    <a:ea typeface="Montserrat Regular"/>
                    <a:cs typeface="Montserrat Regular"/>
                    <a:sym typeface="Montserrat Regular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2" name="三角形"/>
              <p:cNvSpPr/>
              <p:nvPr/>
            </p:nvSpPr>
            <p:spPr>
              <a:xfrm>
                <a:off x="18724" y="11397"/>
                <a:ext cx="1280" cy="400"/>
              </a:xfrm>
              <a:prstGeom prst="triangle">
                <a:avLst/>
              </a:prstGeom>
              <a:solidFill>
                <a:srgbClr val="449B57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 b="0">
                    <a:solidFill>
                      <a:srgbClr val="FFFFFF"/>
                    </a:solidFill>
                    <a:latin typeface="Montserrat Regular"/>
                    <a:ea typeface="Montserrat Regular"/>
                    <a:cs typeface="Montserrat Regular"/>
                    <a:sym typeface="Montserrat Regular"/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" name="Your Title Here"/>
            <p:cNvSpPr txBox="1"/>
            <p:nvPr/>
          </p:nvSpPr>
          <p:spPr>
            <a:xfrm>
              <a:off x="14432" y="15924"/>
              <a:ext cx="9248" cy="964"/>
            </a:xfrm>
            <a:prstGeom prst="rect">
              <a:avLst/>
            </a:prstGeom>
            <a:ln w="12700">
              <a:miter lim="400000"/>
            </a:ln>
          </p:spPr>
          <p:txBody>
            <a:bodyPr wrap="none" tIns="91439" bIns="91439">
              <a:spAutoFit/>
            </a:bodyPr>
            <a:lstStyle>
              <a:lvl1pPr defTabSz="1828800">
                <a:defRPr sz="3200" b="0">
                  <a:solidFill>
                    <a:srgbClr val="FFFFFF"/>
                  </a:solidFill>
                  <a:latin typeface="HelveticaNeue LT 65 Medium"/>
                  <a:ea typeface="HelveticaNeue LT 65 Medium"/>
                  <a:cs typeface="HelveticaNeue LT 65 Medium"/>
                  <a:sym typeface="HelveticaNeue LT 65 Medium"/>
                </a:defRPr>
              </a:lvl1pPr>
            </a:lstStyle>
            <a:p>
              <a:pPr algn="ctr"/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基于仿真体系输出多组气道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设计方案</a:t>
              </a:r>
              <a:endParaRPr lang="zh-CN" altLang="en-US" sz="28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008822" y="2173033"/>
            <a:ext cx="6183630" cy="3599180"/>
            <a:chOff x="14097" y="5342"/>
            <a:chExt cx="9738" cy="56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t="5599"/>
            <a:stretch>
              <a:fillRect/>
            </a:stretch>
          </p:blipFill>
          <p:spPr>
            <a:xfrm>
              <a:off x="14097" y="5342"/>
              <a:ext cx="4899" cy="566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09" y="5342"/>
              <a:ext cx="4726" cy="5669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16151619" y="2172213"/>
            <a:ext cx="6374993" cy="3600000"/>
            <a:chOff x="25740" y="5924"/>
            <a:chExt cx="10039" cy="566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rcRect l="10993" t="4196" r="10285"/>
            <a:stretch>
              <a:fillRect/>
            </a:stretch>
          </p:blipFill>
          <p:spPr>
            <a:xfrm>
              <a:off x="25740" y="5924"/>
              <a:ext cx="3117" cy="566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rcRect l="2842" r="4707"/>
            <a:stretch>
              <a:fillRect/>
            </a:stretch>
          </p:blipFill>
          <p:spPr>
            <a:xfrm>
              <a:off x="28786" y="5924"/>
              <a:ext cx="6993" cy="5669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7117060" y="9605010"/>
            <a:ext cx="4394200" cy="1371600"/>
            <a:chOff x="26956" y="15013"/>
            <a:chExt cx="6920" cy="2160"/>
          </a:xfrm>
        </p:grpSpPr>
        <p:sp>
          <p:nvSpPr>
            <p:cNvPr id="303" name="圆角矩形"/>
            <p:cNvSpPr/>
            <p:nvPr/>
          </p:nvSpPr>
          <p:spPr>
            <a:xfrm>
              <a:off x="26956" y="15413"/>
              <a:ext cx="6920" cy="1760"/>
            </a:xfrm>
            <a:prstGeom prst="roundRect">
              <a:avLst>
                <a:gd name="adj" fmla="val 50000"/>
              </a:avLst>
            </a:prstGeom>
            <a:solidFill>
              <a:srgbClr val="459B56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 b="0">
                  <a:solidFill>
                    <a:srgbClr val="FFFFFF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4" name="三角形"/>
            <p:cNvSpPr/>
            <p:nvPr/>
          </p:nvSpPr>
          <p:spPr>
            <a:xfrm>
              <a:off x="29776" y="15013"/>
              <a:ext cx="1280" cy="400"/>
            </a:xfrm>
            <a:prstGeom prst="triangle">
              <a:avLst/>
            </a:prstGeom>
            <a:solidFill>
              <a:srgbClr val="449B57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 b="0">
                  <a:solidFill>
                    <a:srgbClr val="FFFFFF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Your Title Here"/>
            <p:cNvSpPr txBox="1"/>
            <p:nvPr/>
          </p:nvSpPr>
          <p:spPr>
            <a:xfrm>
              <a:off x="27192" y="15811"/>
              <a:ext cx="6448" cy="964"/>
            </a:xfrm>
            <a:prstGeom prst="rect">
              <a:avLst/>
            </a:prstGeom>
            <a:ln w="12700">
              <a:miter lim="400000"/>
            </a:ln>
          </p:spPr>
          <p:txBody>
            <a:bodyPr wrap="none" tIns="91439" bIns="91439">
              <a:spAutoFit/>
            </a:bodyPr>
            <a:lstStyle>
              <a:lvl1pPr defTabSz="1828800">
                <a:defRPr sz="3200" b="0">
                  <a:solidFill>
                    <a:srgbClr val="FFFFFF"/>
                  </a:solidFill>
                  <a:latin typeface="HelveticaNeue LT 65 Medium"/>
                  <a:ea typeface="HelveticaNeue LT 65 Medium"/>
                  <a:cs typeface="HelveticaNeue LT 65 Medium"/>
                  <a:sym typeface="HelveticaNeue LT 65 Medium"/>
                </a:defRPr>
              </a:lvl1pPr>
            </a:lstStyle>
            <a:p>
              <a:pPr algn="ctr"/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仿真结果与实验较为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吻合</a:t>
              </a:r>
              <a:endParaRPr lang="zh-CN" altLang="en-US" sz="28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151860" y="6030595"/>
            <a:ext cx="6369050" cy="3470910"/>
            <a:chOff x="25436" y="9737"/>
            <a:chExt cx="9363" cy="510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36" y="9737"/>
              <a:ext cx="2903" cy="5102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260" y="9737"/>
              <a:ext cx="6539" cy="5102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5250" y="5985510"/>
            <a:ext cx="3128972" cy="3600000"/>
          </a:xfrm>
          <a:prstGeom prst="rect">
            <a:avLst/>
          </a:prstGeom>
        </p:spPr>
      </p:pic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2335510" y="5985510"/>
            <a:ext cx="2828617" cy="3600000"/>
            <a:chOff x="19426" y="9426"/>
            <a:chExt cx="4393" cy="5591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426" y="9426"/>
              <a:ext cx="3235" cy="283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447" y="11821"/>
              <a:ext cx="3373" cy="3197"/>
            </a:xfrm>
            <a:prstGeom prst="rect">
              <a:avLst/>
            </a:prstGeom>
          </p:spPr>
        </p:pic>
      </p:grpSp>
      <p:pic>
        <p:nvPicPr>
          <p:cNvPr id="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" y="1680845"/>
            <a:ext cx="6832600" cy="8526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0" name="组合 39"/>
          <p:cNvGrpSpPr/>
          <p:nvPr/>
        </p:nvGrpSpPr>
        <p:grpSpPr>
          <a:xfrm>
            <a:off x="2524125" y="9605010"/>
            <a:ext cx="4394200" cy="1371600"/>
            <a:chOff x="3975" y="15126"/>
            <a:chExt cx="6920" cy="2160"/>
          </a:xfrm>
        </p:grpSpPr>
        <p:sp>
          <p:nvSpPr>
            <p:cNvPr id="34" name="圆角矩形"/>
            <p:cNvSpPr/>
            <p:nvPr/>
          </p:nvSpPr>
          <p:spPr>
            <a:xfrm>
              <a:off x="3975" y="15526"/>
              <a:ext cx="6920" cy="1760"/>
            </a:xfrm>
            <a:prstGeom prst="roundRect">
              <a:avLst>
                <a:gd name="adj" fmla="val 50000"/>
              </a:avLst>
            </a:prstGeom>
            <a:solidFill>
              <a:srgbClr val="459B57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 b="0">
                  <a:solidFill>
                    <a:srgbClr val="FFFFFF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三角形"/>
            <p:cNvSpPr/>
            <p:nvPr/>
          </p:nvSpPr>
          <p:spPr>
            <a:xfrm>
              <a:off x="7056" y="15126"/>
              <a:ext cx="1280" cy="400"/>
            </a:xfrm>
            <a:prstGeom prst="triangle">
              <a:avLst/>
            </a:prstGeom>
            <a:solidFill>
              <a:srgbClr val="469B57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 b="0">
                  <a:solidFill>
                    <a:srgbClr val="FFFFFF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Your Title Here"/>
            <p:cNvSpPr txBox="1"/>
            <p:nvPr/>
          </p:nvSpPr>
          <p:spPr>
            <a:xfrm>
              <a:off x="5611" y="15875"/>
              <a:ext cx="3648" cy="964"/>
            </a:xfrm>
            <a:prstGeom prst="rect">
              <a:avLst/>
            </a:prstGeom>
            <a:ln w="12700">
              <a:miter lim="400000"/>
            </a:ln>
          </p:spPr>
          <p:txBody>
            <a:bodyPr wrap="none" tIns="91439" bIns="91439">
              <a:spAutoFit/>
            </a:bodyPr>
            <a:lstStyle>
              <a:lvl1pPr defTabSz="1828800">
                <a:defRPr sz="3200" b="0">
                  <a:solidFill>
                    <a:srgbClr val="FFFFFF"/>
                  </a:solidFill>
                  <a:latin typeface="HelveticaNeue LT 65 Medium"/>
                  <a:ea typeface="HelveticaNeue LT 65 Medium"/>
                  <a:cs typeface="HelveticaNeue LT 65 Medium"/>
                  <a:sym typeface="HelveticaNeue LT 65 Medium"/>
                </a:defRPr>
              </a:lvl1pPr>
            </a:lstStyle>
            <a:p>
              <a:pPr algn="ctr"/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气动噪声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预测</a:t>
              </a:r>
              <a:endParaRPr lang="zh-CN" altLang="en-US" sz="28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爱奇迹成立于2007年，经过几年发展，已经成为了最大、最好、最值得信赖的电子烟经销商。"/>
          <p:cNvSpPr txBox="1"/>
          <p:nvPr/>
        </p:nvSpPr>
        <p:spPr>
          <a:xfrm>
            <a:off x="2738227" y="11149965"/>
            <a:ext cx="4297619" cy="1999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defTabSz="1828800">
              <a:lnSpc>
                <a:spcPct val="90000"/>
              </a:lnSpc>
              <a:spcBef>
                <a:spcPts val="1200"/>
              </a:spcBef>
              <a:defRPr sz="2600" b="0">
                <a:solidFill>
                  <a:srgbClr val="151615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RANS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方法及声学模型快速预测气道内壁以及流场噪声趋势。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718310" y="2172970"/>
            <a:ext cx="6337300" cy="7411720"/>
            <a:chOff x="2879" y="3422"/>
            <a:chExt cx="9980" cy="1167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87" y="3422"/>
              <a:ext cx="9963" cy="5669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79" y="9426"/>
              <a:ext cx="9980" cy="566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478.2661417322835,&quot;width&quot;:556.0645669291339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9"/>
  <p:tag name="KSO_WM_UNIT_ID" val="diagram20217487_5*i*9"/>
  <p:tag name="KSO_WM_TEMPLATE_CATEGORY" val="diagram"/>
  <p:tag name="KSO_WM_TEMPLATE_INDEX" val="20217487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LINE_FORE_SCHEMECOLOR_INDEX_BRIGHTNESS" val="0.5"/>
  <p:tag name="KSO_WM_UNIT_LINE_FORE_SCHEMECOLOR_INDEX" val="13"/>
  <p:tag name="KSO_WM_UNIT_LINE_FILL_TYPE" val="2"/>
  <p:tag name="KSO_WM_UNIT_USESOURCEFORMAT_APPLY" val="1"/>
  <p:tag name="MH_OLD_SHAPE_ID" val="95"/>
  <p:tag name="REFSHAPE" val="10555315333884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2"/>
  <p:tag name="KSO_WM_UNIT_ID" val="diagram20217487_5*l_h_i*1_1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6"/>
  <p:tag name="REFSHAPE" val="105553153343096"/>
  <p:tag name="KSO_WM_DIAGRAM_VIRTUALLY_FRAME" val="{&quot;height&quot;:802.5326771653542,&quot;left&quot;:836.8,&quot;top&quot;:137.26732283464565,&quot;width&quot;:833.9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1"/>
  <p:tag name="KSO_WM_UNIT_ID" val="diagram20217487_5*l_h_i*1_1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7"/>
  <p:tag name="REFSHAPE" val="105553153328984"/>
  <p:tag name="KSO_WM_DIAGRAM_VIRTUALLY_FRAME" val="{&quot;height&quot;:802.5326771653542,&quot;left&quot;:836.8,&quot;top&quot;:137.26732283464565,&quot;width&quot;:833.9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1_1"/>
  <p:tag name="KSO_WM_UNIT_ID" val="diagram20217487_5*l_h_f*1_1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8"/>
  <p:tag name="REFSHAPE" val="105553153342872"/>
  <p:tag name="KSO_WM_DIAGRAM_VIRTUALLY_FRAME" val="{&quot;height&quot;:802.5326771653542,&quot;left&quot;:836.8,&quot;top&quot;:137.26732283464565,&quot;width&quot;:833.9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2"/>
  <p:tag name="KSO_WM_UNIT_ID" val="diagram20217487_5*l_h_i*1_2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9"/>
  <p:tag name="REFSHAPE" val="105553153336152"/>
  <p:tag name="KSO_WM_DIAGRAM_VIRTUALLY_FRAME" val="{&quot;height&quot;:802.5326771653542,&quot;left&quot;:836.8,&quot;top&quot;:137.26732283464565,&quot;width&quot;:833.9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1"/>
  <p:tag name="KSO_WM_UNIT_ID" val="diagram20217487_5*l_h_i*1_2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0"/>
  <p:tag name="REFSHAPE" val="105553153328088"/>
  <p:tag name="KSO_WM_DIAGRAM_VIRTUALLY_FRAME" val="{&quot;height&quot;:802.5326771653542,&quot;left&quot;:836.8,&quot;top&quot;:137.26732283464565,&quot;width&quot;:833.9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diagram20217487_5*l_h_f*1_2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1"/>
  <p:tag name="REFSHAPE" val="105553153337944"/>
  <p:tag name="KSO_WM_DIAGRAM_VIRTUALLY_FRAME" val="{&quot;height&quot;:802.5326771653542,&quot;left&quot;:836.8,&quot;top&quot;:137.26732283464565,&quot;width&quot;:833.9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2"/>
  <p:tag name="KSO_WM_UNIT_ID" val="diagram20217487_5*l_h_i*1_3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2"/>
  <p:tag name="REFSHAPE" val="105553153333016"/>
  <p:tag name="KSO_WM_DIAGRAM_VIRTUALLY_FRAME" val="{&quot;height&quot;:802.5326771653542,&quot;left&quot;:836.8,&quot;top&quot;:137.26732283464565,&quot;width&quot;:833.9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1"/>
  <p:tag name="KSO_WM_UNIT_ID" val="diagram20217487_5*l_h_i*1_3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3"/>
  <p:tag name="REFSHAPE" val="105553153331000"/>
  <p:tag name="KSO_WM_DIAGRAM_VIRTUALLY_FRAME" val="{&quot;height&quot;:802.5326771653542,&quot;left&quot;:836.8,&quot;top&quot;:137.26732283464565,&quot;width&quot;:833.9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diagram20217487_5*l_h_f*1_3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4"/>
  <p:tag name="REFSHAPE" val="105553153334808"/>
  <p:tag name="KSO_WM_DIAGRAM_VIRTUALLY_FRAME" val="{&quot;height&quot;:802.5326771653542,&quot;left&quot;:836.8,&quot;top&quot;:137.26732283464565,&quot;width&quot;:833.95}"/>
</p:tagLst>
</file>

<file path=ppt/tags/tag2.xml><?xml version="1.0" encoding="utf-8"?>
<p:tagLst xmlns:p="http://schemas.openxmlformats.org/presentationml/2006/main">
  <p:tag name="MH_OLD_SHAPE_ID" val="71"/>
  <p:tag name="REFSHAPE" val="105553153574744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2"/>
  <p:tag name="KSO_WM_UNIT_ID" val="diagram20217487_5*l_h_i*1_4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5"/>
  <p:tag name="REFSHAPE" val="105553153335704"/>
  <p:tag name="KSO_WM_DIAGRAM_VIRTUALLY_FRAME" val="{&quot;height&quot;:802.5326771653542,&quot;left&quot;:836.8,&quot;top&quot;:137.26732283464565,&quot;width&quot;:833.95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1"/>
  <p:tag name="KSO_WM_UNIT_ID" val="diagram20217487_5*l_h_i*1_4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6"/>
  <p:tag name="REFSHAPE" val="105553153341752"/>
  <p:tag name="KSO_WM_DIAGRAM_VIRTUALLY_FRAME" val="{&quot;height&quot;:802.5326771653542,&quot;left&quot;:836.8,&quot;top&quot;:137.26732283464565,&quot;width&quot;:833.9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diagram20217487_5*l_h_f*1_4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7"/>
  <p:tag name="REFSHAPE" val="105553153337272"/>
  <p:tag name="KSO_WM_DIAGRAM_VIRTUALLY_FRAME" val="{&quot;height&quot;:802.5326771653542,&quot;left&quot;:836.8,&quot;top&quot;:137.26732283464565,&quot;width&quot;:833.95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5_2"/>
  <p:tag name="KSO_WM_UNIT_ID" val="diagram20217487_5*l_h_i*1_5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8"/>
  <p:tag name="REFSHAPE" val="105553153329208"/>
  <p:tag name="KSO_WM_DIAGRAM_VIRTUALLY_FRAME" val="{&quot;height&quot;:802.5326771653542,&quot;left&quot;:836.8,&quot;top&quot;:137.26732283464565,&quot;width&quot;:833.95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5_1"/>
  <p:tag name="KSO_WM_UNIT_ID" val="diagram20217487_5*l_h_i*1_5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09"/>
  <p:tag name="REFSHAPE" val="105553153502232"/>
  <p:tag name="KSO_WM_DIAGRAM_VIRTUALLY_FRAME" val="{&quot;height&quot;:802.5326771653542,&quot;left&quot;:836.8,&quot;top&quot;:137.26732283464565,&quot;width&quot;:833.9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5_1"/>
  <p:tag name="KSO_WM_UNIT_ID" val="diagram20217487_5*l_h_f*1_5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0"/>
  <p:tag name="REFSHAPE" val="105553153495288"/>
  <p:tag name="KSO_WM_DIAGRAM_VIRTUALLY_FRAME" val="{&quot;height&quot;:802.5326771653542,&quot;left&quot;:836.8,&quot;top&quot;:137.26732283464565,&quot;width&quot;:833.95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2"/>
  <p:tag name="KSO_WM_UNIT_ID" val="diagram20217487_5*l_h_i*1_6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1"/>
  <p:tag name="REFSHAPE" val="105553153495512"/>
  <p:tag name="KSO_WM_DIAGRAM_VIRTUALLY_FRAME" val="{&quot;height&quot;:802.5326771653542,&quot;left&quot;:836.8,&quot;top&quot;:137.26732283464565,&quot;width&quot;:833.95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1"/>
  <p:tag name="KSO_WM_UNIT_ID" val="diagram20217487_5*l_h_i*1_6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2"/>
  <p:tag name="REFSHAPE" val="105553153495736"/>
  <p:tag name="KSO_WM_DIAGRAM_VIRTUALLY_FRAME" val="{&quot;height&quot;:802.5326771653542,&quot;left&quot;:836.8,&quot;top&quot;:137.26732283464565,&quot;width&quot;:833.95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6_1"/>
  <p:tag name="KSO_WM_UNIT_ID" val="diagram20217487_5*l_h_f*1_6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3"/>
  <p:tag name="REFSHAPE" val="105553153494840"/>
  <p:tag name="KSO_WM_DIAGRAM_VIRTUALLY_FRAME" val="{&quot;height&quot;:802.5326771653542,&quot;left&quot;:836.8,&quot;top&quot;:137.26732283464565,&quot;width&quot;:833.95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2"/>
  <p:tag name="KSO_WM_UNIT_ID" val="diagram20217487_5*l_h_i*1_6_2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1"/>
  <p:tag name="REFSHAPE" val="105553153495512"/>
  <p:tag name="KSO_WM_DIAGRAM_VIRTUALLY_FRAME" val="{&quot;height&quot;:802.5326771653542,&quot;left&quot;:836.8,&quot;top&quot;:137.26732283464565,&quot;width&quot;:833.95}"/>
</p:tagLst>
</file>

<file path=ppt/tags/tag3.xml><?xml version="1.0" encoding="utf-8"?>
<p:tagLst xmlns:p="http://schemas.openxmlformats.org/presentationml/2006/main">
  <p:tag name="MH_OLD_SHAPE_ID" val="72"/>
  <p:tag name="REFSHAPE" val="105553153574296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1"/>
  <p:tag name="KSO_WM_UNIT_ID" val="diagram20217487_5*l_h_i*1_6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2"/>
  <p:tag name="REFSHAPE" val="105553153495736"/>
  <p:tag name="KSO_WM_DIAGRAM_VIRTUALLY_FRAME" val="{&quot;height&quot;:802.5326771653542,&quot;left&quot;:836.8,&quot;top&quot;:137.26732283464565,&quot;width&quot;:833.95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6_1"/>
  <p:tag name="KSO_WM_UNIT_ID" val="diagram20217487_5*l_h_f*1_6_1"/>
  <p:tag name="KSO_WM_TEMPLATE_CATEGORY" val="diagram"/>
  <p:tag name="KSO_WM_TEMPLATE_INDEX" val="20217487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113"/>
  <p:tag name="REFSHAPE" val="105553153494840"/>
  <p:tag name="KSO_WM_DIAGRAM_VIRTUALLY_FRAME" val="{&quot;height&quot;:802.5326771653542,&quot;left&quot;:836.8,&quot;top&quot;:137.26732283464565,&quot;width&quot;:833.95}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MH_OLD_SHAPE_ID" val="73"/>
  <p:tag name="REFSHAPE" val="10555315398050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PP_MARK_KEY" val="c55544bf-258c-4e38-91c8-aa0138f5cc81"/>
</p:tagLst>
</file>

<file path=ppt/tags/tag5.xml><?xml version="1.0" encoding="utf-8"?>
<p:tagLst xmlns:p="http://schemas.openxmlformats.org/presentationml/2006/main">
  <p:tag name="MH_OLD_SHAPE_ID" val="74"/>
  <p:tag name="REFSHAPE" val="105553153980280"/>
</p:tagLst>
</file>

<file path=ppt/tags/tag6.xml><?xml version="1.0" encoding="utf-8"?>
<p:tagLst xmlns:p="http://schemas.openxmlformats.org/presentationml/2006/main">
  <p:tag name="MH_OLD_SHAPE_ID" val="75"/>
  <p:tag name="REFSHAPE" val="105553153969528"/>
</p:tagLst>
</file>

<file path=ppt/tags/tag7.xml><?xml version="1.0" encoding="utf-8"?>
<p:tagLst xmlns:p="http://schemas.openxmlformats.org/presentationml/2006/main">
  <p:tag name="MH_OLD_SHAPE_ID" val="76"/>
  <p:tag name="REFSHAPE" val="105553153968856"/>
</p:tagLst>
</file>

<file path=ppt/tags/tag8.xml><?xml version="1.0" encoding="utf-8"?>
<p:tagLst xmlns:p="http://schemas.openxmlformats.org/presentationml/2006/main">
  <p:tag name="KSO_WM_UNIT_ISCONTENTSTITLE" val="1"/>
  <p:tag name="KSO_WM_UNIT_PRESET_TEXT" val="Contents"/>
  <p:tag name="KSO_WM_UNIT_NOCLEAR" val="0"/>
  <p:tag name="KSO_WM_UNIT_VALUE" val="8"/>
  <p:tag name="KSO_WM_UNIT_HIGHLIGHT" val="0"/>
  <p:tag name="KSO_WM_UNIT_COMPATIBLE" val="1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7487_5*b*1"/>
  <p:tag name="KSO_WM_TEMPLATE_CATEGORY" val="diagram"/>
  <p:tag name="KSO_WM_TEMPLATE_INDEX" val="20217487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3"/>
  <p:tag name="REFSHAPE" val="105553153339064"/>
</p:tagLst>
</file>

<file path=ppt/tags/tag9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7487_5*a*1"/>
  <p:tag name="KSO_WM_TEMPLATE_CATEGORY" val="diagram"/>
  <p:tag name="KSO_WM_TEMPLATE_INDEX" val="20217487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MH_OLD_SHAPE_ID" val="94"/>
  <p:tag name="REFSHAPE" val="105553153335928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3630</Words>
  <Application>WPS 演示</Application>
  <PresentationFormat/>
  <Paragraphs>293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43" baseType="lpstr">
      <vt:lpstr>Arial</vt:lpstr>
      <vt:lpstr>宋体</vt:lpstr>
      <vt:lpstr>Wingdings</vt:lpstr>
      <vt:lpstr>Helvetica Neue</vt:lpstr>
      <vt:lpstr>Helvetica Neue Medium</vt:lpstr>
      <vt:lpstr>Helvetica Neue Light</vt:lpstr>
      <vt:lpstr>微软雅黑</vt:lpstr>
      <vt:lpstr>Source Han Sans CN Bold Bold</vt:lpstr>
      <vt:lpstr>SWAstro</vt:lpstr>
      <vt:lpstr>HelveticaNeue LT 65 Medium</vt:lpstr>
      <vt:lpstr>Source Han Sans CN Regular</vt:lpstr>
      <vt:lpstr>汉仪旗黑-85S</vt:lpstr>
      <vt:lpstr>黑体</vt:lpstr>
      <vt:lpstr>微软雅黑 Light</vt:lpstr>
      <vt:lpstr>Montserrat Regular</vt:lpstr>
      <vt:lpstr>HelveticaNeue LT 55 Roman</vt:lpstr>
      <vt:lpstr>Source Han Sans CN Normal</vt:lpstr>
      <vt:lpstr>Trebuchet MS</vt:lpstr>
      <vt:lpstr>Helvetica</vt:lpstr>
      <vt:lpstr>Arial Unicode MS</vt:lpstr>
      <vt:lpstr>Sweetie</vt:lpstr>
      <vt:lpstr>Retro Cute Medium</vt:lpstr>
      <vt:lpstr>Retro Cute Light</vt:lpstr>
      <vt:lpstr>Wonder Sans Bold</vt:lpstr>
      <vt:lpstr>Saturday Sans Regular</vt:lpstr>
      <vt:lpstr>汉仪旗黑Y4-85简</vt:lpstr>
      <vt:lpstr>Toots Regular</vt:lpstr>
      <vt:lpstr>Metrolite 2 Com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.</cp:lastModifiedBy>
  <cp:revision>212</cp:revision>
  <dcterms:created xsi:type="dcterms:W3CDTF">2025-12-03T08:22:00Z</dcterms:created>
  <dcterms:modified xsi:type="dcterms:W3CDTF">2025-12-19T10:17:41Z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A3438B7E18F0493C93496F7A2A86D45F_13</vt:lpwstr>
  </property>
</Properties>
</file>